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7" r:id="rId2"/>
    <p:sldId id="256" r:id="rId3"/>
    <p:sldId id="258" r:id="rId4"/>
    <p:sldId id="259" r:id="rId5"/>
    <p:sldId id="261" r:id="rId6"/>
    <p:sldId id="263" r:id="rId7"/>
    <p:sldId id="280" r:id="rId8"/>
    <p:sldId id="285" r:id="rId9"/>
    <p:sldId id="268" r:id="rId10"/>
    <p:sldId id="273" r:id="rId11"/>
    <p:sldId id="274" r:id="rId12"/>
    <p:sldId id="275" r:id="rId13"/>
    <p:sldId id="276" r:id="rId14"/>
    <p:sldId id="277" r:id="rId15"/>
    <p:sldId id="278" r:id="rId16"/>
    <p:sldId id="284" r:id="rId17"/>
  </p:sldIdLst>
  <p:sldSz cx="12192000" cy="6858000"/>
  <p:notesSz cx="6858000" cy="9144000"/>
  <p:defaultTextStyle>
    <a:defPPr>
      <a:defRPr lang="en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B046"/>
    <a:srgbClr val="0A4A8E"/>
    <a:srgbClr val="B9B9B7"/>
    <a:srgbClr val="808383"/>
    <a:srgbClr val="C00930"/>
    <a:srgbClr val="1354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13" autoAdjust="0"/>
    <p:restoredTop sz="94694"/>
  </p:normalViewPr>
  <p:slideViewPr>
    <p:cSldViewPr snapToGrid="0">
      <p:cViewPr varScale="1">
        <p:scale>
          <a:sx n="57" d="100"/>
          <a:sy n="57" d="100"/>
        </p:scale>
        <p:origin x="12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X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67B868-F544-934A-B4AA-ACEFF5D68C65}" type="datetimeFigureOut">
              <a:rPr lang="en-MX" smtClean="0"/>
              <a:t>08/01/2025</a:t>
            </a:fld>
            <a:endParaRPr lang="en-MX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X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4F29B5-8044-2646-9C56-6C383F12555F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287002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4F29B5-8044-2646-9C56-6C383F12555F}" type="slidenum">
              <a:rPr lang="en-MX" smtClean="0"/>
              <a:t>5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3260017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DB30B-35C3-892A-69A8-28E6CC154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A2AC8A-9A18-AEE5-F381-3DBFCEDC50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841E0C-0D16-599D-AC03-5AA6DFF403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X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05C67C-7257-9590-4601-30D7FC0F8F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4F29B5-8044-2646-9C56-6C383F12555F}" type="slidenum">
              <a:rPr lang="en-MX" smtClean="0"/>
              <a:t>6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972375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DB30B-35C3-892A-69A8-28E6CC154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A2AC8A-9A18-AEE5-F381-3DBFCEDC50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841E0C-0D16-599D-AC03-5AA6DFF403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X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05C67C-7257-9590-4601-30D7FC0F8F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4F29B5-8044-2646-9C56-6C383F12555F}" type="slidenum">
              <a:rPr lang="en-MX" smtClean="0"/>
              <a:t>7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358089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4F29B5-8044-2646-9C56-6C383F12555F}" type="slidenum">
              <a:rPr lang="en-MX" smtClean="0"/>
              <a:t>11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602964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5708A-9ABB-23C2-A525-DF3F290619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19F115-912F-92AF-1FA0-ACA8D30EFB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1B6B4-5A52-CA45-EFA2-55BCF0FEC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FB966-3380-AB40-B5F2-D6A77619263B}" type="datetimeFigureOut">
              <a:rPr lang="en-MX" smtClean="0"/>
              <a:t>08/01/2025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1F05B-6E14-1B87-1C2C-3969D5520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49F134-75FF-2ADD-1BA6-CB365B4E2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0BC39-8257-2542-B68D-2446CA52E1E9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009017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F2AB2-8576-47FD-8339-8DCD7A512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16D86-E3EA-22B6-1C70-E69B0F28E5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DF2D8-A3E2-CC1F-06B1-961D7D568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FB966-3380-AB40-B5F2-D6A77619263B}" type="datetimeFigureOut">
              <a:rPr lang="en-MX" smtClean="0"/>
              <a:t>08/01/2025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47D8F-AA0A-2A38-9565-DDC152E1F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D9E3F0-C70B-1C36-CB1B-E54432853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0BC39-8257-2542-B68D-2446CA52E1E9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3774040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D8F59-FBE4-F728-0579-E5067A34A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7ACCAE-A9E9-B181-8321-A5871AA4F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274853-2544-19A9-C44D-05D6069BD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FB966-3380-AB40-B5F2-D6A77619263B}" type="datetimeFigureOut">
              <a:rPr lang="en-MX" smtClean="0"/>
              <a:t>08/01/2025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411631-0AC6-FF6B-8736-9F29D3E3E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87232-69E6-15EB-7238-85110472E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0BC39-8257-2542-B68D-2446CA52E1E9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917814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2CF23-2915-828D-F94F-61E32F3C0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228F4-14E3-D577-F2BD-B243906D47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AC62A-7BF2-8D02-9591-A5D8549F4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FE4893-27DD-0926-2319-ECCF86C8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FB966-3380-AB40-B5F2-D6A77619263B}" type="datetimeFigureOut">
              <a:rPr lang="en-MX" smtClean="0"/>
              <a:t>08/01/2025</a:t>
            </a:fld>
            <a:endParaRPr lang="en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60F42C-157B-FD9F-3937-A1F95059A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F8E67F-CBFF-2160-7CCB-00B0D7259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0BC39-8257-2542-B68D-2446CA52E1E9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578228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D4733-F00B-5AD3-D0F9-32A102998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1DDCBA-90A3-E80C-0872-20A92D87A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DA0903-F1AA-C257-1785-45CAFCAE93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F799CB-52F0-3174-AF9E-6412F71110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F561FA-44CA-A496-3279-5467BCB80D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B2E158-B94B-5A73-A7F5-C2667190B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FB966-3380-AB40-B5F2-D6A77619263B}" type="datetimeFigureOut">
              <a:rPr lang="en-MX" smtClean="0"/>
              <a:t>08/01/2025</a:t>
            </a:fld>
            <a:endParaRPr lang="en-MX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02CC61-FC51-DE5A-DF8A-940BB1D47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B22EC9-D607-C894-C3D0-DD1A85CD6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0BC39-8257-2542-B68D-2446CA52E1E9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21946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E6AC3-0925-9031-507B-4361BA4FB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1ABAB7-67C7-0E65-9E3B-AC7FB84F8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FB966-3380-AB40-B5F2-D6A77619263B}" type="datetimeFigureOut">
              <a:rPr lang="en-MX" smtClean="0"/>
              <a:t>08/01/2025</a:t>
            </a:fld>
            <a:endParaRPr lang="en-MX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CF547C-0008-7D96-55B7-741B6393C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933C0F-4B46-B650-FCD2-1014FF2E5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0BC39-8257-2542-B68D-2446CA52E1E9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3768365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26B205-7531-25B9-6292-B4E9B6971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FB966-3380-AB40-B5F2-D6A77619263B}" type="datetimeFigureOut">
              <a:rPr lang="en-MX" smtClean="0"/>
              <a:t>08/01/2025</a:t>
            </a:fld>
            <a:endParaRPr lang="en-MX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E50A8-3654-B545-4B12-B0FD04364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90CB87-4F36-CD43-37E3-3DCCDBD17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0BC39-8257-2542-B68D-2446CA52E1E9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539632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E12D7-2AF1-2728-DC79-7EC38A8A9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98BD4-13AC-2A14-4578-E8662B71E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EFE601-ECF6-E091-95ED-250108320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D2806D-EDC2-382F-BEC0-39A356301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FB966-3380-AB40-B5F2-D6A77619263B}" type="datetimeFigureOut">
              <a:rPr lang="en-MX" smtClean="0"/>
              <a:t>08/01/2025</a:t>
            </a:fld>
            <a:endParaRPr lang="en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204752-02C5-5E59-9B38-89543BEB5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EC4426-C691-9F4A-2100-210B02A34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0BC39-8257-2542-B68D-2446CA52E1E9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006388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8CE6A-CCBD-58FC-21D7-92E44642F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3ADFB9-AAF5-EAE6-05B0-7068428414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X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B8C74E-31ED-61FC-6A0E-C82D6B10B3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7316BA-23D2-2A2E-A2B2-29B67A93A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FB966-3380-AB40-B5F2-D6A77619263B}" type="datetimeFigureOut">
              <a:rPr lang="en-MX" smtClean="0"/>
              <a:t>08/01/2025</a:t>
            </a:fld>
            <a:endParaRPr lang="en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3F21CC-F2D8-9B6A-8535-D568358A4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B7D460-0F35-B1B1-E8DB-CD5607522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0BC39-8257-2542-B68D-2446CA52E1E9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419791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6C179-812C-3E3F-D3CF-EC72DC0C1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5C71FA-0AD8-9C22-C833-FA4B2EE6E4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5F1D06-A2DB-27A8-727F-88ADF25FD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FB966-3380-AB40-B5F2-D6A77619263B}" type="datetimeFigureOut">
              <a:rPr lang="en-MX" smtClean="0"/>
              <a:t>08/01/2025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D2DD7-BEE0-ED2A-F339-8B684A693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32943A-F89F-4C8F-E4C5-1D0BF11B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0BC39-8257-2542-B68D-2446CA52E1E9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873152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CDBA65-402E-F72D-4470-84647D1483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238A05-1955-280A-1FFF-2F86C49BF1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38BF71-DFEE-D471-C2DF-76D65CDA4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FB966-3380-AB40-B5F2-D6A77619263B}" type="datetimeFigureOut">
              <a:rPr lang="en-MX" smtClean="0"/>
              <a:t>08/01/2025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DBDFB0-E3DA-4DA5-A2FD-A97FE5AD3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40B40-E5F7-976C-34E1-528E42063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0BC39-8257-2542-B68D-2446CA52E1E9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274233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05407E-46AB-0DC0-02E5-3C1572199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103BF1-C1EE-854C-E127-1B3652EA09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2EF669-DE24-828C-AD1D-CAD8AB2CE8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AFB966-3380-AB40-B5F2-D6A77619263B}" type="datetimeFigureOut">
              <a:rPr lang="en-MX" smtClean="0"/>
              <a:t>08/01/2025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4949BB-350B-1B6E-95B4-89CE70E480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1AB86B-CBAE-A638-7B8F-02F24A73D5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E0BC39-8257-2542-B68D-2446CA52E1E9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372646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svg"/><Relationship Id="rId18" Type="http://schemas.openxmlformats.org/officeDocument/2006/relationships/image" Target="../media/image24.png"/><Relationship Id="rId3" Type="http://schemas.openxmlformats.org/officeDocument/2006/relationships/image" Target="../media/image4.emf"/><Relationship Id="rId7" Type="http://schemas.openxmlformats.org/officeDocument/2006/relationships/image" Target="../media/image13.svg"/><Relationship Id="rId12" Type="http://schemas.openxmlformats.org/officeDocument/2006/relationships/image" Target="../media/image18.png"/><Relationship Id="rId17" Type="http://schemas.openxmlformats.org/officeDocument/2006/relationships/image" Target="../media/image23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svg"/><Relationship Id="rId5" Type="http://schemas.openxmlformats.org/officeDocument/2006/relationships/image" Target="../media/image11.svg"/><Relationship Id="rId15" Type="http://schemas.openxmlformats.org/officeDocument/2006/relationships/image" Target="../media/image21.svg"/><Relationship Id="rId10" Type="http://schemas.openxmlformats.org/officeDocument/2006/relationships/image" Target="../media/image16.png"/><Relationship Id="rId19" Type="http://schemas.openxmlformats.org/officeDocument/2006/relationships/image" Target="../media/image25.svg"/><Relationship Id="rId4" Type="http://schemas.openxmlformats.org/officeDocument/2006/relationships/image" Target="../media/image10.png"/><Relationship Id="rId9" Type="http://schemas.openxmlformats.org/officeDocument/2006/relationships/image" Target="../media/image15.svg"/><Relationship Id="rId1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4.emf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26" Type="http://schemas.openxmlformats.org/officeDocument/2006/relationships/image" Target="../media/image51.png"/><Relationship Id="rId3" Type="http://schemas.openxmlformats.org/officeDocument/2006/relationships/image" Target="../media/image28.png"/><Relationship Id="rId21" Type="http://schemas.openxmlformats.org/officeDocument/2006/relationships/image" Target="../media/image46.png"/><Relationship Id="rId34" Type="http://schemas.openxmlformats.org/officeDocument/2006/relationships/hyperlink" Target="https://accesoinfohistoria.blogspot.com/" TargetMode="External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5" Type="http://schemas.openxmlformats.org/officeDocument/2006/relationships/image" Target="../media/image50.png"/><Relationship Id="rId33" Type="http://schemas.openxmlformats.org/officeDocument/2006/relationships/image" Target="../media/image56.pn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20" Type="http://schemas.openxmlformats.org/officeDocument/2006/relationships/image" Target="../media/image45.png"/><Relationship Id="rId29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24" Type="http://schemas.openxmlformats.org/officeDocument/2006/relationships/image" Target="../media/image49.png"/><Relationship Id="rId32" Type="http://schemas.openxmlformats.org/officeDocument/2006/relationships/hyperlink" Target="https://commons.wikimedia.org/wiki/File:Microsoft_Excel_2013-2019_logo.svg" TargetMode="External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23" Type="http://schemas.openxmlformats.org/officeDocument/2006/relationships/image" Target="../media/image48.png"/><Relationship Id="rId28" Type="http://schemas.openxmlformats.org/officeDocument/2006/relationships/image" Target="../media/image53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31" Type="http://schemas.openxmlformats.org/officeDocument/2006/relationships/image" Target="../media/image5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Relationship Id="rId22" Type="http://schemas.openxmlformats.org/officeDocument/2006/relationships/image" Target="../media/image47.png"/><Relationship Id="rId27" Type="http://schemas.openxmlformats.org/officeDocument/2006/relationships/image" Target="../media/image52.png"/><Relationship Id="rId30" Type="http://schemas.openxmlformats.org/officeDocument/2006/relationships/hyperlink" Target="https://courses.lumenlearning.com/suny-wm-compapp/chapter/creating-and-saving-a-file/" TargetMode="External"/><Relationship Id="rId35" Type="http://schemas.openxmlformats.org/officeDocument/2006/relationships/hyperlink" Target="https://creativecommons.org/licenses/by-nc-nd/3.0/" TargetMode="External"/><Relationship Id="rId8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87DA37-C099-0906-4F6D-D4772EEC4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28538C9-7259-CB9E-6183-2D754AB24F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E3FE69-FCBF-ABBE-ACD4-05E301521C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92E24EB-AC6A-3207-5A70-1B73F5B162CA}"/>
              </a:ext>
            </a:extLst>
          </p:cNvPr>
          <p:cNvSpPr txBox="1"/>
          <p:nvPr/>
        </p:nvSpPr>
        <p:spPr>
          <a:xfrm>
            <a:off x="1232064" y="3283527"/>
            <a:ext cx="97407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4800" b="1" noProof="0" dirty="0">
                <a:solidFill>
                  <a:srgbClr val="FFFFFF"/>
                </a:solidFill>
                <a:effectLst/>
                <a:latin typeface="Avenir Next" panose="020B0503020202020204" pitchFamily="34" charset="0"/>
              </a:rPr>
              <a:t>Administración de Proyectos </a:t>
            </a:r>
            <a:endParaRPr lang="es-MX" sz="4800" noProof="0" dirty="0">
              <a:solidFill>
                <a:srgbClr val="FFFFFF"/>
              </a:solidFill>
              <a:effectLst/>
              <a:latin typeface="Avenir Next" panose="020B05030202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4A37DB9-A93B-C53C-42D9-06757C674D57}"/>
              </a:ext>
            </a:extLst>
          </p:cNvPr>
          <p:cNvCxnSpPr/>
          <p:nvPr/>
        </p:nvCxnSpPr>
        <p:spPr>
          <a:xfrm>
            <a:off x="1282536" y="4238879"/>
            <a:ext cx="741020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B852B3F-EAE5-1DE9-78A9-346A4F9A5A23}"/>
              </a:ext>
            </a:extLst>
          </p:cNvPr>
          <p:cNvSpPr txBox="1"/>
          <p:nvPr/>
        </p:nvSpPr>
        <p:spPr>
          <a:xfrm>
            <a:off x="1232064" y="4439288"/>
            <a:ext cx="60979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2800" noProof="0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Capacitación | Proceso &amp; ZOHO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CBCF52-860C-6FFA-3861-7A8D7DCD0AD1}"/>
              </a:ext>
            </a:extLst>
          </p:cNvPr>
          <p:cNvSpPr/>
          <p:nvPr/>
        </p:nvSpPr>
        <p:spPr>
          <a:xfrm>
            <a:off x="1282536" y="5049676"/>
            <a:ext cx="2327564" cy="498763"/>
          </a:xfrm>
          <a:prstGeom prst="rect">
            <a:avLst/>
          </a:prstGeom>
          <a:solidFill>
            <a:srgbClr val="54B04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noProof="0" dirty="0"/>
              <a:t>Mayo 2025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7CA7BA7-E4E0-B927-3DDA-B63BCE4F6F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3787" y="2310517"/>
            <a:ext cx="4263242" cy="648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92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B538C118-E8C3-B876-F14E-3FF229B4DD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5626" y="0"/>
            <a:ext cx="12227625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noProof="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D247202-FB4B-0381-F19B-E438D8819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6265320"/>
            <a:ext cx="6094476" cy="59268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9C52533-D6A2-DFA4-C8FB-E14994B28302}"/>
              </a:ext>
            </a:extLst>
          </p:cNvPr>
          <p:cNvCxnSpPr>
            <a:cxnSpLocks/>
          </p:cNvCxnSpPr>
          <p:nvPr/>
        </p:nvCxnSpPr>
        <p:spPr>
          <a:xfrm>
            <a:off x="950026" y="6649569"/>
            <a:ext cx="5248894" cy="0"/>
          </a:xfrm>
          <a:prstGeom prst="line">
            <a:avLst/>
          </a:prstGeom>
          <a:ln>
            <a:solidFill>
              <a:srgbClr val="1354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D93A52D0-A1E7-B0FE-EE48-7A2A37E44065}"/>
              </a:ext>
            </a:extLst>
          </p:cNvPr>
          <p:cNvSpPr txBox="1"/>
          <p:nvPr/>
        </p:nvSpPr>
        <p:spPr>
          <a:xfrm>
            <a:off x="35625" y="6511069"/>
            <a:ext cx="8023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2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" panose="020B0503020202020204" pitchFamily="34" charset="0"/>
              </a:rPr>
              <a:t>Mayo 25</a:t>
            </a:r>
            <a:endParaRPr lang="es-MX" sz="1200" noProof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7CC46E3-9A1F-7273-EB04-245D0B7D95FD}"/>
              </a:ext>
            </a:extLst>
          </p:cNvPr>
          <p:cNvSpPr txBox="1"/>
          <p:nvPr/>
        </p:nvSpPr>
        <p:spPr>
          <a:xfrm>
            <a:off x="9362705" y="6430855"/>
            <a:ext cx="27936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MX" sz="1050" noProof="0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Capacitación | Proceso &amp; ZOHO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DB854D0-FCE8-30A5-3BB0-53AA479F8C02}"/>
              </a:ext>
            </a:extLst>
          </p:cNvPr>
          <p:cNvSpPr txBox="1"/>
          <p:nvPr/>
        </p:nvSpPr>
        <p:spPr>
          <a:xfrm>
            <a:off x="1137064" y="1809514"/>
            <a:ext cx="661752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13549B"/>
              </a:buClr>
              <a:buFont typeface="Arial" panose="020B0604020202020204" pitchFamily="34" charset="0"/>
              <a:buChar char="•"/>
            </a:pPr>
            <a:r>
              <a:rPr lang="es-MX" sz="2000" noProof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venir Next" panose="020B0503020202020204" pitchFamily="34" charset="0"/>
              </a:rPr>
              <a:t>Conocer la Metodología de Gestión de Proyectos de PanAmericano</a:t>
            </a:r>
          </a:p>
          <a:p>
            <a:pPr marL="342900" indent="-342900">
              <a:buClr>
                <a:srgbClr val="13549B"/>
              </a:buClr>
              <a:buFont typeface="Arial" panose="020B0604020202020204" pitchFamily="34" charset="0"/>
              <a:buChar char="•"/>
            </a:pPr>
            <a:endParaRPr lang="es-MX" sz="2000" noProof="0" dirty="0">
              <a:solidFill>
                <a:schemeClr val="tx1">
                  <a:lumMod val="85000"/>
                  <a:lumOff val="15000"/>
                </a:schemeClr>
              </a:solidFill>
              <a:latin typeface="Avenir Next" panose="020B0503020202020204" pitchFamily="34" charset="0"/>
            </a:endParaRPr>
          </a:p>
          <a:p>
            <a:pPr marL="342900" indent="-342900">
              <a:buClr>
                <a:srgbClr val="13549B"/>
              </a:buClr>
              <a:buFont typeface="Arial" panose="020B0604020202020204" pitchFamily="34" charset="0"/>
              <a:buChar char="•"/>
            </a:pPr>
            <a:r>
              <a:rPr lang="es-MX" sz="2000" noProof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venir Next" panose="020B0503020202020204" pitchFamily="34" charset="0"/>
              </a:rPr>
              <a:t>Mostrar la integración de los procesos y documentos dentro de la Metodología de Gestión de Proyectos</a:t>
            </a:r>
          </a:p>
          <a:p>
            <a:pPr marL="342900" indent="-342900">
              <a:buClr>
                <a:srgbClr val="13549B"/>
              </a:buClr>
              <a:buFont typeface="Arial" panose="020B0604020202020204" pitchFamily="34" charset="0"/>
              <a:buChar char="•"/>
            </a:pPr>
            <a:endParaRPr lang="es-MX" sz="2000" noProof="0" dirty="0">
              <a:solidFill>
                <a:schemeClr val="tx1">
                  <a:lumMod val="85000"/>
                  <a:lumOff val="15000"/>
                </a:schemeClr>
              </a:solidFill>
              <a:latin typeface="Avenir Next" panose="020B0503020202020204" pitchFamily="34" charset="0"/>
            </a:endParaRPr>
          </a:p>
          <a:p>
            <a:pPr marL="342900" indent="-342900">
              <a:buClr>
                <a:srgbClr val="13549B"/>
              </a:buClr>
              <a:buFont typeface="Arial" panose="020B0604020202020204" pitchFamily="34" charset="0"/>
              <a:buChar char="•"/>
            </a:pPr>
            <a:r>
              <a:rPr lang="es-MX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" panose="020B0503020202020204" pitchFamily="34" charset="0"/>
              </a:rPr>
              <a:t>Presentar la herramienta tecnológica de gestión de proyectos: ZOHO, y los beneficios que traerá al proceso</a:t>
            </a:r>
            <a:endParaRPr lang="es-MX" sz="2000" noProof="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Avenir Next" panose="020B0503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6D2BE5E-35DE-0ACA-C847-4DFACF6FFA41}"/>
              </a:ext>
            </a:extLst>
          </p:cNvPr>
          <p:cNvSpPr/>
          <p:nvPr/>
        </p:nvSpPr>
        <p:spPr>
          <a:xfrm>
            <a:off x="773337" y="332508"/>
            <a:ext cx="64594" cy="6768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3B45BFC-CE0D-6F9E-E3F7-C0B4D269A1DE}"/>
              </a:ext>
            </a:extLst>
          </p:cNvPr>
          <p:cNvSpPr txBox="1"/>
          <p:nvPr/>
        </p:nvSpPr>
        <p:spPr>
          <a:xfrm>
            <a:off x="1137063" y="440122"/>
            <a:ext cx="60979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noProof="0" dirty="0">
                <a:effectLst/>
                <a:latin typeface="Avenir Next" panose="020B0503020202020204" pitchFamily="34" charset="0"/>
              </a:rPr>
              <a:t>Objetivo</a:t>
            </a:r>
            <a:endParaRPr lang="es-MX" sz="2400" b="1" noProof="0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50790110-BC6F-7699-F350-8B4CACACAD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8816" y="2025932"/>
            <a:ext cx="2936752" cy="273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288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72F288-1A37-A5F1-EC76-08E3E6451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97C3B9D-8AAE-2633-0112-EB60286C66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7988" y="-1"/>
            <a:ext cx="7274011" cy="68567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8F3005-F91A-8921-1556-58E1C97FEE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4917969" cy="685671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6839D96-07EF-388E-B8F3-A7251E1228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7F2DFD-0B87-8052-7C8C-082C96B8D05B}"/>
              </a:ext>
            </a:extLst>
          </p:cNvPr>
          <p:cNvSpPr txBox="1"/>
          <p:nvPr/>
        </p:nvSpPr>
        <p:spPr>
          <a:xfrm>
            <a:off x="472044" y="3294941"/>
            <a:ext cx="3933701" cy="1823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3600" b="1" noProof="0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Metodología Administración de Proyectos</a:t>
            </a:r>
          </a:p>
        </p:txBody>
      </p:sp>
      <p:pic>
        <p:nvPicPr>
          <p:cNvPr id="9" name="Graphic 8" descr="Checklist outline">
            <a:extLst>
              <a:ext uri="{FF2B5EF4-FFF2-40B4-BE49-F238E27FC236}">
                <a16:creationId xmlns:a16="http://schemas.microsoft.com/office/drawing/2014/main" id="{94AFD5A3-93A1-F388-7F6D-A06EFB4F28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0822" y="2122875"/>
            <a:ext cx="914400" cy="914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DE20CDD-A18C-2C55-CE3B-87F1F14B8E8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5567" y="6115791"/>
            <a:ext cx="2667258" cy="40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463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1CC165-05B7-9631-C079-759E61CB9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3EE7CD66-B057-5E3D-DE7E-481136E413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54B046"/>
          </a:solidFill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19CFDD1-6F59-5DA7-51B2-ACEB06007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noProof="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8F248C1-0551-FC03-ECA0-C050A5A55CCF}"/>
              </a:ext>
            </a:extLst>
          </p:cNvPr>
          <p:cNvSpPr/>
          <p:nvPr/>
        </p:nvSpPr>
        <p:spPr>
          <a:xfrm>
            <a:off x="773337" y="332508"/>
            <a:ext cx="64594" cy="6768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88744C8-ADDC-E0C5-9352-58071A18C8C2}"/>
              </a:ext>
            </a:extLst>
          </p:cNvPr>
          <p:cNvSpPr txBox="1"/>
          <p:nvPr/>
        </p:nvSpPr>
        <p:spPr>
          <a:xfrm>
            <a:off x="1137063" y="440122"/>
            <a:ext cx="10281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2400" b="1" noProof="0" dirty="0">
                <a:effectLst/>
                <a:latin typeface="Avenir Next Medium" panose="020B0503020202020204" pitchFamily="34" charset="0"/>
              </a:rPr>
              <a:t>Metodología de Gestión de Proyectos | Objetivo y Alcance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8F5123D-6B44-30C4-6866-77BE448D5DA6}"/>
              </a:ext>
            </a:extLst>
          </p:cNvPr>
          <p:cNvSpPr/>
          <p:nvPr/>
        </p:nvSpPr>
        <p:spPr>
          <a:xfrm>
            <a:off x="1137063" y="1793005"/>
            <a:ext cx="4503716" cy="2838202"/>
          </a:xfrm>
          <a:prstGeom prst="roundRect">
            <a:avLst>
              <a:gd name="adj" fmla="val 6207"/>
            </a:avLst>
          </a:prstGeom>
          <a:noFill/>
          <a:ln>
            <a:solidFill>
              <a:srgbClr val="54B0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>
              <a:solidFill>
                <a:srgbClr val="54B046"/>
              </a:solidFill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13183C9-A073-7ECD-E66B-2A10ED15BFD4}"/>
              </a:ext>
            </a:extLst>
          </p:cNvPr>
          <p:cNvSpPr/>
          <p:nvPr/>
        </p:nvSpPr>
        <p:spPr>
          <a:xfrm>
            <a:off x="6374082" y="1793005"/>
            <a:ext cx="4503716" cy="2838202"/>
          </a:xfrm>
          <a:prstGeom prst="roundRect">
            <a:avLst>
              <a:gd name="adj" fmla="val 6207"/>
            </a:avLst>
          </a:prstGeom>
          <a:noFill/>
          <a:ln>
            <a:solidFill>
              <a:srgbClr val="1354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6697A7-0117-5802-0DAC-DF3E65C999D8}"/>
              </a:ext>
            </a:extLst>
          </p:cNvPr>
          <p:cNvSpPr txBox="1"/>
          <p:nvPr/>
        </p:nvSpPr>
        <p:spPr>
          <a:xfrm>
            <a:off x="1382487" y="2701451"/>
            <a:ext cx="36789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16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Proporcionar métodos, estándares y directrices para asegurar que los proyectos entreguen productos de calidad, satisfaciendo las necesidades del cliente. Cumpliendo con el </a:t>
            </a:r>
            <a:r>
              <a:rPr lang="es-MX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panose="020B0503020202020204" pitchFamily="34" charset="0"/>
              </a:rPr>
              <a:t>a</a:t>
            </a:r>
            <a:r>
              <a:rPr lang="es-MX" sz="1600" noProof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lcance</a:t>
            </a:r>
            <a:r>
              <a:rPr lang="es-MX" sz="16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, tiempo y presupuesto establecido.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3D566A-EDBA-7EFC-F89E-D89E7DA8A651}"/>
              </a:ext>
            </a:extLst>
          </p:cNvPr>
          <p:cNvSpPr txBox="1"/>
          <p:nvPr/>
        </p:nvSpPr>
        <p:spPr>
          <a:xfrm>
            <a:off x="6809511" y="2701451"/>
            <a:ext cx="36789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panose="020B0503020202020204" pitchFamily="34" charset="0"/>
              </a:rPr>
              <a:t>Todos los proyectos de PanAmericano deberán apegarse a la Metodología de Gestión de Proyectos. 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3F2062-D26E-6314-A196-630230E85F05}"/>
              </a:ext>
            </a:extLst>
          </p:cNvPr>
          <p:cNvSpPr txBox="1"/>
          <p:nvPr/>
        </p:nvSpPr>
        <p:spPr>
          <a:xfrm>
            <a:off x="1382487" y="2220209"/>
            <a:ext cx="21682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noProof="0" dirty="0">
                <a:solidFill>
                  <a:srgbClr val="54B046"/>
                </a:solidFill>
                <a:effectLst/>
                <a:latin typeface="Avenir Next Medium" panose="020B0503020202020204" pitchFamily="34" charset="0"/>
              </a:rPr>
              <a:t>OBJETIVO</a:t>
            </a:r>
            <a:endParaRPr lang="es-MX" noProof="0" dirty="0">
              <a:solidFill>
                <a:srgbClr val="54B046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53DD9F-08B4-E3A4-4C9D-293A7C1001B4}"/>
              </a:ext>
            </a:extLst>
          </p:cNvPr>
          <p:cNvSpPr txBox="1"/>
          <p:nvPr/>
        </p:nvSpPr>
        <p:spPr>
          <a:xfrm>
            <a:off x="6833261" y="2220209"/>
            <a:ext cx="21682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noProof="0" dirty="0">
                <a:solidFill>
                  <a:srgbClr val="13549B"/>
                </a:solidFill>
                <a:effectLst/>
                <a:latin typeface="Avenir Next Medium" panose="020B0503020202020204" pitchFamily="34" charset="0"/>
              </a:rPr>
              <a:t>ALCANCE</a:t>
            </a:r>
            <a:endParaRPr lang="es-MX" noProof="0" dirty="0">
              <a:solidFill>
                <a:srgbClr val="13549B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6F6462-1D15-CCCE-01CD-98E2A95A0F73}"/>
              </a:ext>
            </a:extLst>
          </p:cNvPr>
          <p:cNvSpPr txBox="1"/>
          <p:nvPr/>
        </p:nvSpPr>
        <p:spPr>
          <a:xfrm>
            <a:off x="1137063" y="4888199"/>
            <a:ext cx="102816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12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* La Metodología esta diseñada tomando como base mejores prácticas del PMI y ha sido adaptada a las necesidades de PanAmericano.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DEABBA6-D236-7782-0C4B-E1EE485ED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6265320"/>
            <a:ext cx="6094476" cy="59268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B8E42D-557F-7FA8-F077-EE5D6ECC0FA5}"/>
              </a:ext>
            </a:extLst>
          </p:cNvPr>
          <p:cNvCxnSpPr>
            <a:cxnSpLocks/>
          </p:cNvCxnSpPr>
          <p:nvPr/>
        </p:nvCxnSpPr>
        <p:spPr>
          <a:xfrm>
            <a:off x="950026" y="6649569"/>
            <a:ext cx="5248894" cy="0"/>
          </a:xfrm>
          <a:prstGeom prst="line">
            <a:avLst/>
          </a:prstGeom>
          <a:ln>
            <a:solidFill>
              <a:srgbClr val="1354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4B00B22-967A-7F10-2CC4-C3A25C0F0485}"/>
              </a:ext>
            </a:extLst>
          </p:cNvPr>
          <p:cNvSpPr txBox="1"/>
          <p:nvPr/>
        </p:nvSpPr>
        <p:spPr>
          <a:xfrm>
            <a:off x="9362705" y="6430855"/>
            <a:ext cx="27936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MX" sz="1050" noProof="0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Capacitación | Proceso &amp; ZOHO</a:t>
            </a:r>
          </a:p>
        </p:txBody>
      </p:sp>
      <p:sp>
        <p:nvSpPr>
          <p:cNvPr id="17" name="TextBox 22">
            <a:extLst>
              <a:ext uri="{FF2B5EF4-FFF2-40B4-BE49-F238E27FC236}">
                <a16:creationId xmlns:a16="http://schemas.microsoft.com/office/drawing/2014/main" id="{5BEAA2C7-2C35-426B-90FF-C9E340722559}"/>
              </a:ext>
            </a:extLst>
          </p:cNvPr>
          <p:cNvSpPr txBox="1"/>
          <p:nvPr/>
        </p:nvSpPr>
        <p:spPr>
          <a:xfrm>
            <a:off x="35625" y="6511069"/>
            <a:ext cx="8023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2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" panose="020B0503020202020204" pitchFamily="34" charset="0"/>
              </a:rPr>
              <a:t>Mayo 25</a:t>
            </a:r>
            <a:endParaRPr lang="es-MX" sz="1200" noProof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691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BC89A5-5A1E-827F-8661-4A8F4D66B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00E8D19-5BB7-48A5-7754-3EBFD5220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10BB96B-48D3-BA29-8ACD-B92309236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6265320"/>
            <a:ext cx="6094476" cy="59268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B0EE4F-3FDA-1CF9-191C-A4FA9D377408}"/>
              </a:ext>
            </a:extLst>
          </p:cNvPr>
          <p:cNvCxnSpPr>
            <a:cxnSpLocks/>
          </p:cNvCxnSpPr>
          <p:nvPr/>
        </p:nvCxnSpPr>
        <p:spPr>
          <a:xfrm>
            <a:off x="950026" y="6649569"/>
            <a:ext cx="5248894" cy="0"/>
          </a:xfrm>
          <a:prstGeom prst="line">
            <a:avLst/>
          </a:prstGeom>
          <a:ln>
            <a:solidFill>
              <a:srgbClr val="1354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45E295F-FCD2-EBF6-D977-E118461FFF1A}"/>
              </a:ext>
            </a:extLst>
          </p:cNvPr>
          <p:cNvSpPr txBox="1"/>
          <p:nvPr/>
        </p:nvSpPr>
        <p:spPr>
          <a:xfrm>
            <a:off x="9362705" y="6430855"/>
            <a:ext cx="27936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MX" sz="1050" noProof="0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Capacitación | Proceso &amp; ZOHO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95CF1D9D-9719-4449-A99D-C982E569E9C2}"/>
              </a:ext>
            </a:extLst>
          </p:cNvPr>
          <p:cNvSpPr txBox="1"/>
          <p:nvPr/>
        </p:nvSpPr>
        <p:spPr>
          <a:xfrm>
            <a:off x="35625" y="6511069"/>
            <a:ext cx="8023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2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" panose="020B0503020202020204" pitchFamily="34" charset="0"/>
              </a:rPr>
              <a:t>Mayo 25</a:t>
            </a:r>
            <a:endParaRPr lang="es-MX" sz="1200" noProof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23" name="Google Shape;88;p1">
            <a:extLst>
              <a:ext uri="{FF2B5EF4-FFF2-40B4-BE49-F238E27FC236}">
                <a16:creationId xmlns:a16="http://schemas.microsoft.com/office/drawing/2014/main" id="{98962343-9D85-4A7F-A59C-E472839D281C}"/>
              </a:ext>
            </a:extLst>
          </p:cNvPr>
          <p:cNvSpPr/>
          <p:nvPr/>
        </p:nvSpPr>
        <p:spPr>
          <a:xfrm>
            <a:off x="3668350" y="1745539"/>
            <a:ext cx="4810134" cy="511632"/>
          </a:xfrm>
          <a:prstGeom prst="chevron">
            <a:avLst>
              <a:gd name="adj" fmla="val 50855"/>
            </a:avLst>
          </a:prstGeom>
          <a:solidFill>
            <a:srgbClr val="0A4A8E"/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3. EJECUCIÓN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90;p1">
            <a:extLst>
              <a:ext uri="{FF2B5EF4-FFF2-40B4-BE49-F238E27FC236}">
                <a16:creationId xmlns:a16="http://schemas.microsoft.com/office/drawing/2014/main" id="{B2D1E503-A4C4-45D1-AF12-10120266A744}"/>
              </a:ext>
            </a:extLst>
          </p:cNvPr>
          <p:cNvSpPr/>
          <p:nvPr/>
        </p:nvSpPr>
        <p:spPr>
          <a:xfrm rot="5400000">
            <a:off x="10209976" y="868715"/>
            <a:ext cx="540000" cy="2275258"/>
          </a:xfrm>
          <a:prstGeom prst="flowChartOffpageConnector">
            <a:avLst/>
          </a:prstGeom>
          <a:solidFill>
            <a:schemeClr val="accent4"/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91;p1">
            <a:extLst>
              <a:ext uri="{FF2B5EF4-FFF2-40B4-BE49-F238E27FC236}">
                <a16:creationId xmlns:a16="http://schemas.microsoft.com/office/drawing/2014/main" id="{3023805E-BE72-442F-8E6E-A592A7A5ADDB}"/>
              </a:ext>
            </a:extLst>
          </p:cNvPr>
          <p:cNvSpPr txBox="1"/>
          <p:nvPr/>
        </p:nvSpPr>
        <p:spPr>
          <a:xfrm>
            <a:off x="9797398" y="1736329"/>
            <a:ext cx="1820206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POST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ENTREGA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92;p1">
            <a:extLst>
              <a:ext uri="{FF2B5EF4-FFF2-40B4-BE49-F238E27FC236}">
                <a16:creationId xmlns:a16="http://schemas.microsoft.com/office/drawing/2014/main" id="{48FC4EF6-0454-47A5-9E96-551BDD857D69}"/>
              </a:ext>
            </a:extLst>
          </p:cNvPr>
          <p:cNvSpPr/>
          <p:nvPr/>
        </p:nvSpPr>
        <p:spPr>
          <a:xfrm>
            <a:off x="603130" y="1737563"/>
            <a:ext cx="1800000" cy="525875"/>
          </a:xfrm>
          <a:prstGeom prst="homePlate">
            <a:avLst>
              <a:gd name="adj" fmla="val 49639"/>
            </a:avLst>
          </a:prstGeom>
          <a:solidFill>
            <a:srgbClr val="808383"/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1. INICIO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93;p1">
            <a:extLst>
              <a:ext uri="{FF2B5EF4-FFF2-40B4-BE49-F238E27FC236}">
                <a16:creationId xmlns:a16="http://schemas.microsoft.com/office/drawing/2014/main" id="{BF560201-CA34-454A-A054-02C04551FD64}"/>
              </a:ext>
            </a:extLst>
          </p:cNvPr>
          <p:cNvSpPr/>
          <p:nvPr/>
        </p:nvSpPr>
        <p:spPr>
          <a:xfrm>
            <a:off x="2130263" y="1736342"/>
            <a:ext cx="1800000" cy="525875"/>
          </a:xfrm>
          <a:prstGeom prst="chevron">
            <a:avLst>
              <a:gd name="adj" fmla="val 50855"/>
            </a:avLst>
          </a:prstGeom>
          <a:solidFill>
            <a:srgbClr val="E67632"/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2. PLANEACIÓN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94;p1">
            <a:extLst>
              <a:ext uri="{FF2B5EF4-FFF2-40B4-BE49-F238E27FC236}">
                <a16:creationId xmlns:a16="http://schemas.microsoft.com/office/drawing/2014/main" id="{E57C023C-8AEF-4F04-8D56-67656DDAB512}"/>
              </a:ext>
            </a:extLst>
          </p:cNvPr>
          <p:cNvSpPr/>
          <p:nvPr/>
        </p:nvSpPr>
        <p:spPr>
          <a:xfrm>
            <a:off x="3937370" y="2011680"/>
            <a:ext cx="1433373" cy="212437"/>
          </a:xfrm>
          <a:prstGeom prst="chevron">
            <a:avLst>
              <a:gd name="adj" fmla="val 50855"/>
            </a:avLst>
          </a:prstGeom>
          <a:solidFill>
            <a:srgbClr val="D8E2F3"/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DESARROLLO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95;p1">
            <a:extLst>
              <a:ext uri="{FF2B5EF4-FFF2-40B4-BE49-F238E27FC236}">
                <a16:creationId xmlns:a16="http://schemas.microsoft.com/office/drawing/2014/main" id="{66A44F99-960B-4958-8B93-95C3A7236649}"/>
              </a:ext>
            </a:extLst>
          </p:cNvPr>
          <p:cNvSpPr/>
          <p:nvPr/>
        </p:nvSpPr>
        <p:spPr>
          <a:xfrm>
            <a:off x="603130" y="2275313"/>
            <a:ext cx="1548000" cy="1836280"/>
          </a:xfrm>
          <a:prstGeom prst="rect">
            <a:avLst/>
          </a:prstGeom>
          <a:solidFill>
            <a:srgbClr val="7F7F7F">
              <a:alpha val="9411"/>
            </a:srgb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lang="es-MX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0" name="Google Shape;96;p1">
            <a:extLst>
              <a:ext uri="{FF2B5EF4-FFF2-40B4-BE49-F238E27FC236}">
                <a16:creationId xmlns:a16="http://schemas.microsoft.com/office/drawing/2014/main" id="{29F7115B-A554-44D1-A87B-8FAA1E5AC97F}"/>
              </a:ext>
            </a:extLst>
          </p:cNvPr>
          <p:cNvSpPr/>
          <p:nvPr/>
        </p:nvSpPr>
        <p:spPr>
          <a:xfrm>
            <a:off x="2144310" y="2275313"/>
            <a:ext cx="1548000" cy="1836280"/>
          </a:xfrm>
          <a:prstGeom prst="rect">
            <a:avLst/>
          </a:prstGeom>
          <a:solidFill>
            <a:schemeClr val="accent2">
              <a:alpha val="9411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lang="es-MX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1" name="Google Shape;97;p1">
            <a:extLst>
              <a:ext uri="{FF2B5EF4-FFF2-40B4-BE49-F238E27FC236}">
                <a16:creationId xmlns:a16="http://schemas.microsoft.com/office/drawing/2014/main" id="{2AE5A89A-E2E6-4D41-8992-82A4B8D7FC26}"/>
              </a:ext>
            </a:extLst>
          </p:cNvPr>
          <p:cNvSpPr/>
          <p:nvPr/>
        </p:nvSpPr>
        <p:spPr>
          <a:xfrm>
            <a:off x="3694076" y="2272010"/>
            <a:ext cx="1548000" cy="1836280"/>
          </a:xfrm>
          <a:prstGeom prst="rect">
            <a:avLst/>
          </a:prstGeom>
          <a:solidFill>
            <a:srgbClr val="D8E2F3"/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  <a:tabLst/>
              <a:defRPr/>
            </a:pPr>
            <a:endParaRPr kumimoji="0" lang="es-MX" sz="1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2" name="Google Shape;98;p1">
            <a:extLst>
              <a:ext uri="{FF2B5EF4-FFF2-40B4-BE49-F238E27FC236}">
                <a16:creationId xmlns:a16="http://schemas.microsoft.com/office/drawing/2014/main" id="{7C029667-36FD-4FCE-8BA3-DD424BC8AEFA}"/>
              </a:ext>
            </a:extLst>
          </p:cNvPr>
          <p:cNvSpPr/>
          <p:nvPr/>
        </p:nvSpPr>
        <p:spPr>
          <a:xfrm>
            <a:off x="9802095" y="2288374"/>
            <a:ext cx="1784701" cy="1836280"/>
          </a:xfrm>
          <a:prstGeom prst="rect">
            <a:avLst/>
          </a:prstGeom>
          <a:solidFill>
            <a:schemeClr val="accent4">
              <a:alpha val="9411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lang="es-MX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3" name="Google Shape;99;p1">
            <a:extLst>
              <a:ext uri="{FF2B5EF4-FFF2-40B4-BE49-F238E27FC236}">
                <a16:creationId xmlns:a16="http://schemas.microsoft.com/office/drawing/2014/main" id="{78D41176-0F3D-4D1D-8204-F77B55EBBE5E}"/>
              </a:ext>
            </a:extLst>
          </p:cNvPr>
          <p:cNvSpPr txBox="1"/>
          <p:nvPr/>
        </p:nvSpPr>
        <p:spPr>
          <a:xfrm>
            <a:off x="744594" y="2450224"/>
            <a:ext cx="1403304" cy="31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Century Gothic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1. Gestionar iniciativas de Proyectos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100;p1">
            <a:extLst>
              <a:ext uri="{FF2B5EF4-FFF2-40B4-BE49-F238E27FC236}">
                <a16:creationId xmlns:a16="http://schemas.microsoft.com/office/drawing/2014/main" id="{C6CB0DCA-225A-456E-B207-316228E6C334}"/>
              </a:ext>
            </a:extLst>
          </p:cNvPr>
          <p:cNvSpPr txBox="1"/>
          <p:nvPr/>
        </p:nvSpPr>
        <p:spPr>
          <a:xfrm>
            <a:off x="2232989" y="2450224"/>
            <a:ext cx="1473146" cy="811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Century Gothic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2. Configuración del Proyecto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Century Gothic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3. Diseñar Soluciones Tecnológicas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Century Gothic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4. Análisis de impacto y diseño de procesos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101;p1">
            <a:extLst>
              <a:ext uri="{FF2B5EF4-FFF2-40B4-BE49-F238E27FC236}">
                <a16:creationId xmlns:a16="http://schemas.microsoft.com/office/drawing/2014/main" id="{C106BB83-3EE8-4B82-8655-325A9383D614}"/>
              </a:ext>
            </a:extLst>
          </p:cNvPr>
          <p:cNvSpPr txBox="1"/>
          <p:nvPr/>
        </p:nvSpPr>
        <p:spPr>
          <a:xfrm>
            <a:off x="3779167" y="2450224"/>
            <a:ext cx="1403304" cy="144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Century Gothic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5. Desarrollar Soluciones TI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102;p1">
            <a:extLst>
              <a:ext uri="{FF2B5EF4-FFF2-40B4-BE49-F238E27FC236}">
                <a16:creationId xmlns:a16="http://schemas.microsoft.com/office/drawing/2014/main" id="{0B222BBF-F5A1-4916-93F0-9C6AD5F11A6C}"/>
              </a:ext>
            </a:extLst>
          </p:cNvPr>
          <p:cNvSpPr txBox="1"/>
          <p:nvPr/>
        </p:nvSpPr>
        <p:spPr>
          <a:xfrm>
            <a:off x="9844676" y="2458270"/>
            <a:ext cx="1699806" cy="581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Century Gothic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18. Gestionar Incidencias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Century Gothic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19. Gestionar Problemas operativos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184150" algn="l" defTabSz="914400" rtl="0" eaLnBrk="1" fontAlgn="auto" latinLnBrk="0" hangingPunct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Calibri"/>
              <a:buNone/>
              <a:tabLst/>
              <a:defRPr/>
            </a:pPr>
            <a:endParaRPr kumimoji="0" lang="es-MX" sz="700" b="0" i="0" u="none" strike="noStrike" kern="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7" name="Google Shape;103;p1">
            <a:extLst>
              <a:ext uri="{FF2B5EF4-FFF2-40B4-BE49-F238E27FC236}">
                <a16:creationId xmlns:a16="http://schemas.microsoft.com/office/drawing/2014/main" id="{06E30333-6482-457A-81F2-95E4BF7719BD}"/>
              </a:ext>
            </a:extLst>
          </p:cNvPr>
          <p:cNvSpPr/>
          <p:nvPr/>
        </p:nvSpPr>
        <p:spPr>
          <a:xfrm rot="-5400000">
            <a:off x="1231540" y="411384"/>
            <a:ext cx="543184" cy="1800001"/>
          </a:xfrm>
          <a:prstGeom prst="roundRect">
            <a:avLst>
              <a:gd name="adj" fmla="val 50000"/>
            </a:avLst>
          </a:prstGeom>
          <a:solidFill>
            <a:srgbClr val="FAF9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104;p1">
            <a:extLst>
              <a:ext uri="{FF2B5EF4-FFF2-40B4-BE49-F238E27FC236}">
                <a16:creationId xmlns:a16="http://schemas.microsoft.com/office/drawing/2014/main" id="{88AB8AB2-EBF2-4845-99E1-4E2B5F90DAD5}"/>
              </a:ext>
            </a:extLst>
          </p:cNvPr>
          <p:cNvSpPr txBox="1"/>
          <p:nvPr/>
        </p:nvSpPr>
        <p:spPr>
          <a:xfrm>
            <a:off x="682663" y="1119330"/>
            <a:ext cx="1640908" cy="38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s-MX" sz="1100" b="1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PRE-PROYECTO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105;p1">
            <a:extLst>
              <a:ext uri="{FF2B5EF4-FFF2-40B4-BE49-F238E27FC236}">
                <a16:creationId xmlns:a16="http://schemas.microsoft.com/office/drawing/2014/main" id="{386A6D95-76F2-41D3-A919-8494B6D63674}"/>
              </a:ext>
            </a:extLst>
          </p:cNvPr>
          <p:cNvSpPr/>
          <p:nvPr/>
        </p:nvSpPr>
        <p:spPr>
          <a:xfrm rot="-5400000">
            <a:off x="5829120" y="-2402290"/>
            <a:ext cx="543184" cy="7402768"/>
          </a:xfrm>
          <a:prstGeom prst="roundRect">
            <a:avLst>
              <a:gd name="adj" fmla="val 50000"/>
            </a:avLst>
          </a:prstGeom>
          <a:solidFill>
            <a:srgbClr val="FAF9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106;p1">
            <a:extLst>
              <a:ext uri="{FF2B5EF4-FFF2-40B4-BE49-F238E27FC236}">
                <a16:creationId xmlns:a16="http://schemas.microsoft.com/office/drawing/2014/main" id="{59FD3AD0-DC29-496A-B173-996B572297EE}"/>
              </a:ext>
            </a:extLst>
          </p:cNvPr>
          <p:cNvSpPr txBox="1"/>
          <p:nvPr/>
        </p:nvSpPr>
        <p:spPr>
          <a:xfrm>
            <a:off x="2478855" y="1107064"/>
            <a:ext cx="7243675" cy="38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s-MX" sz="1100" b="1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PROYECTO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107;p1">
            <a:extLst>
              <a:ext uri="{FF2B5EF4-FFF2-40B4-BE49-F238E27FC236}">
                <a16:creationId xmlns:a16="http://schemas.microsoft.com/office/drawing/2014/main" id="{99BD9312-6C5E-4E1B-A358-56A310ABFB30}"/>
              </a:ext>
            </a:extLst>
          </p:cNvPr>
          <p:cNvSpPr/>
          <p:nvPr/>
        </p:nvSpPr>
        <p:spPr>
          <a:xfrm rot="-5400000">
            <a:off x="10415201" y="385994"/>
            <a:ext cx="543184" cy="1800005"/>
          </a:xfrm>
          <a:prstGeom prst="roundRect">
            <a:avLst>
              <a:gd name="adj" fmla="val 50000"/>
            </a:avLst>
          </a:prstGeom>
          <a:solidFill>
            <a:srgbClr val="FAF9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108;p1">
            <a:extLst>
              <a:ext uri="{FF2B5EF4-FFF2-40B4-BE49-F238E27FC236}">
                <a16:creationId xmlns:a16="http://schemas.microsoft.com/office/drawing/2014/main" id="{182D8E7E-4222-447C-9607-E401FBCC2694}"/>
              </a:ext>
            </a:extLst>
          </p:cNvPr>
          <p:cNvSpPr txBox="1"/>
          <p:nvPr/>
        </p:nvSpPr>
        <p:spPr>
          <a:xfrm>
            <a:off x="9866336" y="1093932"/>
            <a:ext cx="1640912" cy="38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s-MX" sz="1100" b="1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POST-PROYECTO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109;p1">
            <a:extLst>
              <a:ext uri="{FF2B5EF4-FFF2-40B4-BE49-F238E27FC236}">
                <a16:creationId xmlns:a16="http://schemas.microsoft.com/office/drawing/2014/main" id="{236B90D5-591A-4786-991E-CDCFEBBF0A32}"/>
              </a:ext>
            </a:extLst>
          </p:cNvPr>
          <p:cNvSpPr/>
          <p:nvPr/>
        </p:nvSpPr>
        <p:spPr>
          <a:xfrm>
            <a:off x="5306333" y="2011680"/>
            <a:ext cx="1535620" cy="218424"/>
          </a:xfrm>
          <a:prstGeom prst="chevron">
            <a:avLst>
              <a:gd name="adj" fmla="val 50855"/>
            </a:avLst>
          </a:prstGeom>
          <a:solidFill>
            <a:srgbClr val="8DA9DB"/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PRUEBAS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110;p1">
            <a:extLst>
              <a:ext uri="{FF2B5EF4-FFF2-40B4-BE49-F238E27FC236}">
                <a16:creationId xmlns:a16="http://schemas.microsoft.com/office/drawing/2014/main" id="{589DAFBF-8756-4D0B-98A6-B9DAA1FD81EB}"/>
              </a:ext>
            </a:extLst>
          </p:cNvPr>
          <p:cNvSpPr/>
          <p:nvPr/>
        </p:nvSpPr>
        <p:spPr>
          <a:xfrm>
            <a:off x="5198607" y="2281300"/>
            <a:ext cx="1548000" cy="1836280"/>
          </a:xfrm>
          <a:prstGeom prst="rect">
            <a:avLst/>
          </a:prstGeom>
          <a:solidFill>
            <a:srgbClr val="8DA9DB"/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lang="es-MX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5" name="Google Shape;111;p1">
            <a:extLst>
              <a:ext uri="{FF2B5EF4-FFF2-40B4-BE49-F238E27FC236}">
                <a16:creationId xmlns:a16="http://schemas.microsoft.com/office/drawing/2014/main" id="{32F5E286-6A62-488C-B4A1-F0DEDBB8C2E4}"/>
              </a:ext>
            </a:extLst>
          </p:cNvPr>
          <p:cNvSpPr txBox="1"/>
          <p:nvPr/>
        </p:nvSpPr>
        <p:spPr>
          <a:xfrm>
            <a:off x="5309424" y="2456211"/>
            <a:ext cx="1403304" cy="978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Century Gothic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6. Gestionar Estrategia de Pruebas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Century Gothic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7. Gestionar Ejecución (Pruebas Integrales)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Century Gothic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8. Gestionar Ejecución (Pruebas UAT)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112;p1">
            <a:extLst>
              <a:ext uri="{FF2B5EF4-FFF2-40B4-BE49-F238E27FC236}">
                <a16:creationId xmlns:a16="http://schemas.microsoft.com/office/drawing/2014/main" id="{5FCE9538-0BA9-4802-98B5-4AD09580732D}"/>
              </a:ext>
            </a:extLst>
          </p:cNvPr>
          <p:cNvSpPr/>
          <p:nvPr/>
        </p:nvSpPr>
        <p:spPr>
          <a:xfrm>
            <a:off x="6762304" y="2011680"/>
            <a:ext cx="1556392" cy="225498"/>
          </a:xfrm>
          <a:prstGeom prst="chevron">
            <a:avLst>
              <a:gd name="adj" fmla="val 50855"/>
            </a:avLst>
          </a:prstGeom>
          <a:solidFill>
            <a:srgbClr val="1F3864"/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s-MX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PREPARACIÓN FINAL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113;p1">
            <a:extLst>
              <a:ext uri="{FF2B5EF4-FFF2-40B4-BE49-F238E27FC236}">
                <a16:creationId xmlns:a16="http://schemas.microsoft.com/office/drawing/2014/main" id="{922A55E4-A22F-45D9-AB76-FA574122560C}"/>
              </a:ext>
            </a:extLst>
          </p:cNvPr>
          <p:cNvSpPr/>
          <p:nvPr/>
        </p:nvSpPr>
        <p:spPr>
          <a:xfrm>
            <a:off x="6707918" y="2288374"/>
            <a:ext cx="1548000" cy="1836280"/>
          </a:xfrm>
          <a:prstGeom prst="rect">
            <a:avLst/>
          </a:prstGeom>
          <a:solidFill>
            <a:srgbClr val="1F3864"/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lang="es-MX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8" name="Google Shape;114;p1">
            <a:extLst>
              <a:ext uri="{FF2B5EF4-FFF2-40B4-BE49-F238E27FC236}">
                <a16:creationId xmlns:a16="http://schemas.microsoft.com/office/drawing/2014/main" id="{AE85EA90-413B-441B-AD3A-9321C1E66077}"/>
              </a:ext>
            </a:extLst>
          </p:cNvPr>
          <p:cNvSpPr txBox="1"/>
          <p:nvPr/>
        </p:nvSpPr>
        <p:spPr>
          <a:xfrm>
            <a:off x="6866360" y="2463285"/>
            <a:ext cx="1403304" cy="811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Century Gothic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9. Preparación Final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Century Gothic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10. Gestionar Liberación del Proyecto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Century Gothic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11. Hypercare</a:t>
            </a:r>
          </a:p>
          <a:p>
            <a:pPr marL="228600" marR="0" lvl="0" indent="-184150" algn="l" defTabSz="914400" rtl="0" eaLnBrk="1" fontAlgn="auto" latinLnBrk="0" hangingPunct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Calibri"/>
              <a:buNone/>
              <a:tabLst/>
              <a:defRPr/>
            </a:pPr>
            <a:endParaRPr kumimoji="0" lang="es-MX" sz="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9" name="Google Shape;115;p1">
            <a:extLst>
              <a:ext uri="{FF2B5EF4-FFF2-40B4-BE49-F238E27FC236}">
                <a16:creationId xmlns:a16="http://schemas.microsoft.com/office/drawing/2014/main" id="{EC13B8F5-5601-4DF7-B232-B92CC4EF2BB0}"/>
              </a:ext>
            </a:extLst>
          </p:cNvPr>
          <p:cNvSpPr/>
          <p:nvPr/>
        </p:nvSpPr>
        <p:spPr>
          <a:xfrm>
            <a:off x="8210916" y="1745867"/>
            <a:ext cx="1800000" cy="525875"/>
          </a:xfrm>
          <a:prstGeom prst="chevron">
            <a:avLst>
              <a:gd name="adj" fmla="val 50855"/>
            </a:avLst>
          </a:prstGeom>
          <a:solidFill>
            <a:srgbClr val="007A4E"/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5. CIERRE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116;p1">
            <a:extLst>
              <a:ext uri="{FF2B5EF4-FFF2-40B4-BE49-F238E27FC236}">
                <a16:creationId xmlns:a16="http://schemas.microsoft.com/office/drawing/2014/main" id="{E39418D7-CFA1-4F9D-94AD-B87454529982}"/>
              </a:ext>
            </a:extLst>
          </p:cNvPr>
          <p:cNvSpPr/>
          <p:nvPr/>
        </p:nvSpPr>
        <p:spPr>
          <a:xfrm>
            <a:off x="8240350" y="2284838"/>
            <a:ext cx="1548000" cy="1836280"/>
          </a:xfrm>
          <a:prstGeom prst="rect">
            <a:avLst/>
          </a:prstGeom>
          <a:solidFill>
            <a:srgbClr val="007A4E"/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lang="es-MX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1" name="Google Shape;117;p1">
            <a:extLst>
              <a:ext uri="{FF2B5EF4-FFF2-40B4-BE49-F238E27FC236}">
                <a16:creationId xmlns:a16="http://schemas.microsoft.com/office/drawing/2014/main" id="{CFDD0B6D-602D-434B-A341-D1EFFD54F3F8}"/>
              </a:ext>
            </a:extLst>
          </p:cNvPr>
          <p:cNvSpPr txBox="1"/>
          <p:nvPr/>
        </p:nvSpPr>
        <p:spPr>
          <a:xfrm>
            <a:off x="8398792" y="2459749"/>
            <a:ext cx="1403304" cy="31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Century Gothic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17. Gestionar Cierre del Proyecto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118;p1">
            <a:extLst>
              <a:ext uri="{FF2B5EF4-FFF2-40B4-BE49-F238E27FC236}">
                <a16:creationId xmlns:a16="http://schemas.microsoft.com/office/drawing/2014/main" id="{1D693482-64BF-44A3-85D9-3FA2803F14FC}"/>
              </a:ext>
            </a:extLst>
          </p:cNvPr>
          <p:cNvSpPr/>
          <p:nvPr/>
        </p:nvSpPr>
        <p:spPr>
          <a:xfrm>
            <a:off x="603126" y="4193201"/>
            <a:ext cx="9194272" cy="525900"/>
          </a:xfrm>
          <a:prstGeom prst="chevron">
            <a:avLst>
              <a:gd name="adj" fmla="val 50855"/>
            </a:avLst>
          </a:prstGeom>
          <a:solidFill>
            <a:schemeClr val="accent6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r>
              <a:rPr lang="es-MX" sz="1000" b="1" kern="0" noProof="0" dirty="0">
                <a:solidFill>
                  <a:srgbClr val="FFFFFF"/>
                </a:solidFill>
                <a:latin typeface="Century Gothic"/>
                <a:sym typeface="Century Gothic"/>
              </a:rPr>
              <a:t>4. MONITOREO Y CONTROL</a:t>
            </a:r>
            <a:endParaRPr lang="es-MX" sz="1000" b="1" kern="0" noProof="0" dirty="0">
              <a:solidFill>
                <a:srgbClr val="FFFFFF"/>
              </a:solidFill>
              <a:latin typeface="Century Gothic"/>
              <a:sym typeface="Arial"/>
            </a:endParaRPr>
          </a:p>
        </p:txBody>
      </p:sp>
      <p:sp>
        <p:nvSpPr>
          <p:cNvPr id="353" name="Google Shape;119;p1">
            <a:extLst>
              <a:ext uri="{FF2B5EF4-FFF2-40B4-BE49-F238E27FC236}">
                <a16:creationId xmlns:a16="http://schemas.microsoft.com/office/drawing/2014/main" id="{1A702A96-8953-48E0-A924-3643D6FFC3C2}"/>
              </a:ext>
            </a:extLst>
          </p:cNvPr>
          <p:cNvSpPr txBox="1"/>
          <p:nvPr/>
        </p:nvSpPr>
        <p:spPr>
          <a:xfrm>
            <a:off x="603201" y="4852151"/>
            <a:ext cx="9198900" cy="1167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Century Gothic"/>
              <a:buNone/>
              <a:tabLst/>
              <a:defRPr/>
            </a:pPr>
            <a:r>
              <a:rPr kumimoji="0" lang="es-MX" sz="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12. Gestionar Calidad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Century Gothic"/>
              <a:buNone/>
              <a:tabLst/>
              <a:defRPr/>
            </a:pPr>
            <a:r>
              <a:rPr kumimoji="0" lang="es-MX" sz="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13. Gestión de riesgos </a:t>
            </a:r>
            <a:endParaRPr lang="es-MX" sz="800" i="1" kern="0" noProof="0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defTabSz="914400" rtl="0" eaLnBrk="1" fontAlgn="auto" latinLnBrk="0" hangingPunct="1">
              <a:lnSpc>
                <a:spcPct val="15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Century Gothic"/>
              <a:buNone/>
              <a:tabLst/>
              <a:defRPr/>
            </a:pPr>
            <a:r>
              <a:rPr kumimoji="0" lang="es-MX" sz="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13.1 Gestión de problemas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Century Gothic"/>
              <a:buNone/>
              <a:tabLst/>
              <a:defRPr/>
            </a:pPr>
            <a:r>
              <a:rPr kumimoji="0" lang="es-MX" sz="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14. Consolidación de avance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Century Gothic"/>
              <a:buNone/>
              <a:tabLst/>
              <a:defRPr/>
            </a:pPr>
            <a:r>
              <a:rPr kumimoji="0" lang="es-MX" sz="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15. Gestionar solicitudes de cambio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Century Gothic"/>
              <a:buNone/>
              <a:tabLst/>
              <a:defRPr/>
            </a:pPr>
            <a:r>
              <a:rPr kumimoji="0" lang="es-MX" sz="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16. Estrategia de Liberaciones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4" name="Google Shape;122;p1">
            <a:extLst>
              <a:ext uri="{FF2B5EF4-FFF2-40B4-BE49-F238E27FC236}">
                <a16:creationId xmlns:a16="http://schemas.microsoft.com/office/drawing/2014/main" id="{D761742E-0E5B-4902-B52E-01F4B719BC9B}"/>
              </a:ext>
            </a:extLst>
          </p:cNvPr>
          <p:cNvGrpSpPr/>
          <p:nvPr/>
        </p:nvGrpSpPr>
        <p:grpSpPr>
          <a:xfrm>
            <a:off x="632279" y="4795338"/>
            <a:ext cx="9119294" cy="1259079"/>
            <a:chOff x="1242823" y="5441631"/>
            <a:chExt cx="21221246" cy="2493475"/>
          </a:xfrm>
        </p:grpSpPr>
        <p:cxnSp>
          <p:nvCxnSpPr>
            <p:cNvPr id="355" name="Google Shape;123;p1">
              <a:extLst>
                <a:ext uri="{FF2B5EF4-FFF2-40B4-BE49-F238E27FC236}">
                  <a16:creationId xmlns:a16="http://schemas.microsoft.com/office/drawing/2014/main" id="{5AC2B696-ED3C-481E-A4C6-11610C4C3E92}"/>
                </a:ext>
              </a:extLst>
            </p:cNvPr>
            <p:cNvCxnSpPr/>
            <p:nvPr/>
          </p:nvCxnSpPr>
          <p:spPr>
            <a:xfrm>
              <a:off x="1242823" y="5441631"/>
              <a:ext cx="21221246" cy="0"/>
            </a:xfrm>
            <a:prstGeom prst="straightConnector1">
              <a:avLst/>
            </a:prstGeom>
            <a:noFill/>
            <a:ln w="19050" cap="rnd" cmpd="sng">
              <a:solidFill>
                <a:schemeClr val="dk1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cxnSp>
          <p:nvCxnSpPr>
            <p:cNvPr id="356" name="Google Shape;124;p1">
              <a:extLst>
                <a:ext uri="{FF2B5EF4-FFF2-40B4-BE49-F238E27FC236}">
                  <a16:creationId xmlns:a16="http://schemas.microsoft.com/office/drawing/2014/main" id="{825F61F7-3DBE-4AFA-808C-FD80BF353521}"/>
                </a:ext>
              </a:extLst>
            </p:cNvPr>
            <p:cNvCxnSpPr/>
            <p:nvPr/>
          </p:nvCxnSpPr>
          <p:spPr>
            <a:xfrm>
              <a:off x="1242823" y="7935106"/>
              <a:ext cx="21221246" cy="0"/>
            </a:xfrm>
            <a:prstGeom prst="straightConnector1">
              <a:avLst/>
            </a:prstGeom>
            <a:noFill/>
            <a:ln w="19050" cap="rnd" cmpd="sng">
              <a:solidFill>
                <a:schemeClr val="dk1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357" name="Rectangle 31">
            <a:extLst>
              <a:ext uri="{FF2B5EF4-FFF2-40B4-BE49-F238E27FC236}">
                <a16:creationId xmlns:a16="http://schemas.microsoft.com/office/drawing/2014/main" id="{FB4B193C-A2AA-4E86-AE8D-2046B932C53F}"/>
              </a:ext>
            </a:extLst>
          </p:cNvPr>
          <p:cNvSpPr/>
          <p:nvPr/>
        </p:nvSpPr>
        <p:spPr>
          <a:xfrm>
            <a:off x="773337" y="332508"/>
            <a:ext cx="64594" cy="6768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58" name="TextBox 33">
            <a:extLst>
              <a:ext uri="{FF2B5EF4-FFF2-40B4-BE49-F238E27FC236}">
                <a16:creationId xmlns:a16="http://schemas.microsoft.com/office/drawing/2014/main" id="{91383DAA-B425-46C5-98BE-829A71F21DAC}"/>
              </a:ext>
            </a:extLst>
          </p:cNvPr>
          <p:cNvSpPr txBox="1"/>
          <p:nvPr/>
        </p:nvSpPr>
        <p:spPr>
          <a:xfrm>
            <a:off x="1137063" y="440122"/>
            <a:ext cx="10281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2400" b="1" noProof="0" dirty="0">
                <a:effectLst/>
                <a:latin typeface="Avenir Next Medium" panose="020B0503020202020204" pitchFamily="34" charset="0"/>
              </a:rPr>
              <a:t>Mapa de procesos</a:t>
            </a:r>
          </a:p>
        </p:txBody>
      </p:sp>
    </p:spTree>
    <p:extLst>
      <p:ext uri="{BB962C8B-B14F-4D97-AF65-F5344CB8AC3E}">
        <p14:creationId xmlns:p14="http://schemas.microsoft.com/office/powerpoint/2010/main" val="3612025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415FC3-1F27-C842-9DCA-84F7174E4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2D72656-A29F-8C35-189E-F1C549253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noProof="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A9BD2A4-6F42-6465-52E0-97CFCD0E896C}"/>
              </a:ext>
            </a:extLst>
          </p:cNvPr>
          <p:cNvSpPr/>
          <p:nvPr/>
        </p:nvSpPr>
        <p:spPr>
          <a:xfrm>
            <a:off x="773337" y="332508"/>
            <a:ext cx="64594" cy="6768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8CA3D35-0B8D-224A-598E-6B1C9F637CC3}"/>
              </a:ext>
            </a:extLst>
          </p:cNvPr>
          <p:cNvSpPr txBox="1"/>
          <p:nvPr/>
        </p:nvSpPr>
        <p:spPr>
          <a:xfrm>
            <a:off x="1137063" y="440122"/>
            <a:ext cx="31829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2400" b="1" noProof="0" dirty="0">
                <a:latin typeface="Avenir Next Medium" panose="020B0503020202020204" pitchFamily="34" charset="0"/>
              </a:rPr>
              <a:t>Roles y funciones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F856CE4-7E7D-C05F-1A93-3EA1A41FC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6265320"/>
            <a:ext cx="6094476" cy="59268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50C6754-E32B-78AE-DD60-F525DCD8090A}"/>
              </a:ext>
            </a:extLst>
          </p:cNvPr>
          <p:cNvCxnSpPr>
            <a:cxnSpLocks/>
          </p:cNvCxnSpPr>
          <p:nvPr/>
        </p:nvCxnSpPr>
        <p:spPr>
          <a:xfrm>
            <a:off x="950026" y="6649569"/>
            <a:ext cx="5248894" cy="0"/>
          </a:xfrm>
          <a:prstGeom prst="line">
            <a:avLst/>
          </a:prstGeom>
          <a:ln>
            <a:solidFill>
              <a:srgbClr val="1354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E695E0E-F6A3-0613-46F2-6DDE0294F9E1}"/>
              </a:ext>
            </a:extLst>
          </p:cNvPr>
          <p:cNvSpPr txBox="1"/>
          <p:nvPr/>
        </p:nvSpPr>
        <p:spPr>
          <a:xfrm>
            <a:off x="9362705" y="6430855"/>
            <a:ext cx="27936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MX" sz="1050" noProof="0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Capacitación | Proceso &amp; ZOHO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0EDD8B3-7BF0-87EE-D587-2235C267E172}"/>
              </a:ext>
            </a:extLst>
          </p:cNvPr>
          <p:cNvSpPr/>
          <p:nvPr/>
        </p:nvSpPr>
        <p:spPr>
          <a:xfrm>
            <a:off x="618958" y="1628624"/>
            <a:ext cx="2261529" cy="1803338"/>
          </a:xfrm>
          <a:prstGeom prst="roundRect">
            <a:avLst>
              <a:gd name="adj" fmla="val 45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5EFE03F-A887-AE61-B898-42380E6CE1B1}"/>
              </a:ext>
            </a:extLst>
          </p:cNvPr>
          <p:cNvSpPr/>
          <p:nvPr/>
        </p:nvSpPr>
        <p:spPr>
          <a:xfrm>
            <a:off x="208498" y="2120712"/>
            <a:ext cx="819397" cy="81939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610B605-5A6C-A9EF-00CB-94E383F735EE}"/>
              </a:ext>
            </a:extLst>
          </p:cNvPr>
          <p:cNvSpPr/>
          <p:nvPr/>
        </p:nvSpPr>
        <p:spPr>
          <a:xfrm>
            <a:off x="3611540" y="1628624"/>
            <a:ext cx="2261529" cy="1803338"/>
          </a:xfrm>
          <a:prstGeom prst="roundRect">
            <a:avLst>
              <a:gd name="adj" fmla="val 45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45467D1-14D6-5613-86FC-62CF6CDF517E}"/>
              </a:ext>
            </a:extLst>
          </p:cNvPr>
          <p:cNvSpPr/>
          <p:nvPr/>
        </p:nvSpPr>
        <p:spPr>
          <a:xfrm>
            <a:off x="3201080" y="2120712"/>
            <a:ext cx="819397" cy="81939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9C359BE-57EB-04C5-4889-EFDF78F7A73E}"/>
              </a:ext>
            </a:extLst>
          </p:cNvPr>
          <p:cNvSpPr/>
          <p:nvPr/>
        </p:nvSpPr>
        <p:spPr>
          <a:xfrm>
            <a:off x="6639748" y="1628624"/>
            <a:ext cx="2261529" cy="1803338"/>
          </a:xfrm>
          <a:prstGeom prst="roundRect">
            <a:avLst>
              <a:gd name="adj" fmla="val 45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D56A166-27D1-FC9B-0F42-674569803A63}"/>
              </a:ext>
            </a:extLst>
          </p:cNvPr>
          <p:cNvSpPr/>
          <p:nvPr/>
        </p:nvSpPr>
        <p:spPr>
          <a:xfrm>
            <a:off x="6229288" y="2120712"/>
            <a:ext cx="819397" cy="81939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6FA8FDD-1409-2BA9-7FAB-E6294552B651}"/>
              </a:ext>
            </a:extLst>
          </p:cNvPr>
          <p:cNvSpPr/>
          <p:nvPr/>
        </p:nvSpPr>
        <p:spPr>
          <a:xfrm>
            <a:off x="9667956" y="1628624"/>
            <a:ext cx="2261529" cy="1803338"/>
          </a:xfrm>
          <a:prstGeom prst="roundRect">
            <a:avLst>
              <a:gd name="adj" fmla="val 45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0623144-6AC0-A47A-D135-3566937B64FB}"/>
              </a:ext>
            </a:extLst>
          </p:cNvPr>
          <p:cNvSpPr/>
          <p:nvPr/>
        </p:nvSpPr>
        <p:spPr>
          <a:xfrm>
            <a:off x="9257496" y="2120712"/>
            <a:ext cx="819397" cy="81939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1F39A0F4-921D-A10A-1160-9DFACA41335E}"/>
              </a:ext>
            </a:extLst>
          </p:cNvPr>
          <p:cNvSpPr/>
          <p:nvPr/>
        </p:nvSpPr>
        <p:spPr>
          <a:xfrm>
            <a:off x="618958" y="3742431"/>
            <a:ext cx="2261529" cy="2522883"/>
          </a:xfrm>
          <a:prstGeom prst="roundRect">
            <a:avLst>
              <a:gd name="adj" fmla="val 45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6ED91AE-1780-8F58-618F-91960CFD524A}"/>
              </a:ext>
            </a:extLst>
          </p:cNvPr>
          <p:cNvSpPr/>
          <p:nvPr/>
        </p:nvSpPr>
        <p:spPr>
          <a:xfrm>
            <a:off x="208498" y="4234520"/>
            <a:ext cx="819397" cy="819397"/>
          </a:xfrm>
          <a:prstGeom prst="ellipse">
            <a:avLst/>
          </a:prstGeom>
          <a:solidFill>
            <a:srgbClr val="C009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47E79E2D-179E-92AC-2BE6-4B6A30DDE494}"/>
              </a:ext>
            </a:extLst>
          </p:cNvPr>
          <p:cNvSpPr/>
          <p:nvPr/>
        </p:nvSpPr>
        <p:spPr>
          <a:xfrm>
            <a:off x="3611540" y="3742432"/>
            <a:ext cx="2261529" cy="1803338"/>
          </a:xfrm>
          <a:prstGeom prst="roundRect">
            <a:avLst>
              <a:gd name="adj" fmla="val 45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2A4ABE8-C8A6-9F01-78A7-768C1CF8A62C}"/>
              </a:ext>
            </a:extLst>
          </p:cNvPr>
          <p:cNvSpPr/>
          <p:nvPr/>
        </p:nvSpPr>
        <p:spPr>
          <a:xfrm>
            <a:off x="3201080" y="4234520"/>
            <a:ext cx="819397" cy="819397"/>
          </a:xfrm>
          <a:prstGeom prst="ellipse">
            <a:avLst/>
          </a:prstGeom>
          <a:solidFill>
            <a:srgbClr val="1354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C4938D15-83A8-E815-5761-D5816532BE98}"/>
              </a:ext>
            </a:extLst>
          </p:cNvPr>
          <p:cNvSpPr/>
          <p:nvPr/>
        </p:nvSpPr>
        <p:spPr>
          <a:xfrm>
            <a:off x="6639748" y="3742432"/>
            <a:ext cx="2261529" cy="1803338"/>
          </a:xfrm>
          <a:prstGeom prst="roundRect">
            <a:avLst>
              <a:gd name="adj" fmla="val 45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1A3FE4DB-9FA7-1713-D4C9-FF4A5B49EA7E}"/>
              </a:ext>
            </a:extLst>
          </p:cNvPr>
          <p:cNvSpPr/>
          <p:nvPr/>
        </p:nvSpPr>
        <p:spPr>
          <a:xfrm>
            <a:off x="6229288" y="4234520"/>
            <a:ext cx="819397" cy="81939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D6E0BEF7-E6AC-086C-FDE9-EE5124A1E245}"/>
              </a:ext>
            </a:extLst>
          </p:cNvPr>
          <p:cNvSpPr/>
          <p:nvPr/>
        </p:nvSpPr>
        <p:spPr>
          <a:xfrm>
            <a:off x="9667956" y="3742432"/>
            <a:ext cx="2261529" cy="2050216"/>
          </a:xfrm>
          <a:prstGeom prst="roundRect">
            <a:avLst>
              <a:gd name="adj" fmla="val 45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2415DE0-BC66-7C56-4A23-F6EED21344BF}"/>
              </a:ext>
            </a:extLst>
          </p:cNvPr>
          <p:cNvSpPr/>
          <p:nvPr/>
        </p:nvSpPr>
        <p:spPr>
          <a:xfrm>
            <a:off x="9257496" y="4234520"/>
            <a:ext cx="819397" cy="819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CB03B21-5C1C-C581-417F-E8081CAD830B}"/>
              </a:ext>
            </a:extLst>
          </p:cNvPr>
          <p:cNvSpPr txBox="1"/>
          <p:nvPr/>
        </p:nvSpPr>
        <p:spPr>
          <a:xfrm>
            <a:off x="746694" y="1743863"/>
            <a:ext cx="19928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100" b="1" noProof="0" dirty="0">
                <a:latin typeface="Avenir Next" panose="020B0503020202020204" pitchFamily="34" charset="0"/>
              </a:rPr>
              <a:t>Comité de Dir de Proyecto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A3852DB-B309-CF86-C65B-4398AFABDC4C}"/>
              </a:ext>
            </a:extLst>
          </p:cNvPr>
          <p:cNvSpPr txBox="1"/>
          <p:nvPr/>
        </p:nvSpPr>
        <p:spPr>
          <a:xfrm>
            <a:off x="1102893" y="2084803"/>
            <a:ext cx="1702596" cy="1002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1125"/>
              </a:spcAft>
              <a:buFont typeface="Arial" panose="020B0604020202020204" pitchFamily="34" charset="0"/>
              <a:buChar char="•"/>
            </a:pPr>
            <a:r>
              <a:rPr lang="es-MX" sz="1000" noProof="0" dirty="0">
                <a:latin typeface="Avenir Next" panose="020B0503020202020204" pitchFamily="34" charset="0"/>
              </a:rPr>
              <a:t>Tiene la autoridad y responsabilidad del proyecto.</a:t>
            </a:r>
          </a:p>
          <a:p>
            <a:pPr marL="171450" indent="-171450">
              <a:spcAft>
                <a:spcPts val="1125"/>
              </a:spcAft>
              <a:buFont typeface="Arial" panose="020B0604020202020204" pitchFamily="34" charset="0"/>
              <a:buChar char="•"/>
            </a:pPr>
            <a:r>
              <a:rPr lang="es-MX" sz="1000" noProof="0" dirty="0">
                <a:latin typeface="Avenir Next" panose="020B0503020202020204" pitchFamily="34" charset="0"/>
              </a:rPr>
              <a:t>Toma decisiones claves del proyecto.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99D762E-E98D-29B9-5ADA-B97347C76259}"/>
              </a:ext>
            </a:extLst>
          </p:cNvPr>
          <p:cNvSpPr txBox="1"/>
          <p:nvPr/>
        </p:nvSpPr>
        <p:spPr>
          <a:xfrm>
            <a:off x="1211567" y="3917047"/>
            <a:ext cx="10631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100" b="1" noProof="0" dirty="0">
                <a:latin typeface="Avenir Next" panose="020B0503020202020204" pitchFamily="34" charset="0"/>
              </a:rPr>
              <a:t>Líder técnico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414BAE5-85CE-01B0-A540-BB456691A1D2}"/>
              </a:ext>
            </a:extLst>
          </p:cNvPr>
          <p:cNvSpPr txBox="1"/>
          <p:nvPr/>
        </p:nvSpPr>
        <p:spPr>
          <a:xfrm>
            <a:off x="1102893" y="4257987"/>
            <a:ext cx="1702596" cy="17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000" noProof="0" dirty="0">
                <a:latin typeface="Avenir Next" panose="020B0503020202020204" pitchFamily="34" charset="0"/>
              </a:rPr>
              <a:t>Asegurar realización del track de TI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MX" sz="1000" noProof="0" dirty="0">
              <a:latin typeface="Avenir Next" panose="020B0503020202020204" pitchFamily="34" charset="0"/>
            </a:endParaRPr>
          </a:p>
          <a:p>
            <a:pPr marL="171450" indent="-171450">
              <a:spcAft>
                <a:spcPts val="1118"/>
              </a:spcAft>
              <a:buFont typeface="Arial" panose="020B0604020202020204" pitchFamily="34" charset="0"/>
              <a:buChar char="•"/>
            </a:pPr>
            <a:r>
              <a:rPr lang="es-MX" sz="1000" noProof="0" dirty="0">
                <a:latin typeface="Avenir Next" panose="020B0503020202020204" pitchFamily="34" charset="0"/>
              </a:rPr>
              <a:t>Coordinar al equipo de proyecto por parte de TI.</a:t>
            </a:r>
          </a:p>
          <a:p>
            <a:pPr marL="171450" indent="-171450">
              <a:spcAft>
                <a:spcPts val="1118"/>
              </a:spcAft>
              <a:buFont typeface="Arial" panose="020B0604020202020204" pitchFamily="34" charset="0"/>
              <a:buChar char="•"/>
            </a:pPr>
            <a:r>
              <a:rPr lang="es-MX" sz="1000" noProof="0" dirty="0">
                <a:latin typeface="Avenir Next" panose="020B0503020202020204" pitchFamily="34" charset="0"/>
              </a:rPr>
              <a:t>Da Cumplimiento a  los  procesos TI.</a:t>
            </a:r>
          </a:p>
          <a:p>
            <a:pPr marL="171450" indent="-171450">
              <a:spcAft>
                <a:spcPts val="1118"/>
              </a:spcAft>
              <a:buFont typeface="Arial" panose="020B0604020202020204" pitchFamily="34" charset="0"/>
              <a:buChar char="•"/>
            </a:pPr>
            <a:r>
              <a:rPr lang="es-MX" sz="1000" noProof="0" dirty="0">
                <a:latin typeface="Avenir Next" panose="020B0503020202020204" pitchFamily="34" charset="0"/>
              </a:rPr>
              <a:t>Reporta estatus y genera planes de remedición.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4779BCF-4CC8-D57D-AC68-D058E9154560}"/>
              </a:ext>
            </a:extLst>
          </p:cNvPr>
          <p:cNvSpPr txBox="1"/>
          <p:nvPr/>
        </p:nvSpPr>
        <p:spPr>
          <a:xfrm>
            <a:off x="4360440" y="1743863"/>
            <a:ext cx="7505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100" b="1" noProof="0" dirty="0">
                <a:latin typeface="Avenir Next" panose="020B0503020202020204" pitchFamily="34" charset="0"/>
              </a:rPr>
              <a:t>Sponsor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93D1F8D-EF5A-A401-9B0F-19CB3D696095}"/>
              </a:ext>
            </a:extLst>
          </p:cNvPr>
          <p:cNvSpPr txBox="1"/>
          <p:nvPr/>
        </p:nvSpPr>
        <p:spPr>
          <a:xfrm>
            <a:off x="4095475" y="2084803"/>
            <a:ext cx="1702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000" noProof="0" dirty="0">
                <a:latin typeface="Avenir Next" panose="020B0503020202020204" pitchFamily="34" charset="0"/>
              </a:rPr>
              <a:t>Responsable del éxito del proyecto.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5F835D6-1691-CBDC-B005-0DFC66918751}"/>
              </a:ext>
            </a:extLst>
          </p:cNvPr>
          <p:cNvSpPr txBox="1"/>
          <p:nvPr/>
        </p:nvSpPr>
        <p:spPr>
          <a:xfrm>
            <a:off x="3888357" y="3917047"/>
            <a:ext cx="16946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100" b="1" noProof="0" dirty="0">
                <a:latin typeface="Avenir Next" panose="020B0503020202020204" pitchFamily="34" charset="0"/>
              </a:rPr>
              <a:t>Equipo de Proyecto TI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F1D0191-2E27-B0B4-C7E3-FB5BE0B58307}"/>
              </a:ext>
            </a:extLst>
          </p:cNvPr>
          <p:cNvSpPr txBox="1"/>
          <p:nvPr/>
        </p:nvSpPr>
        <p:spPr>
          <a:xfrm>
            <a:off x="4095475" y="4257987"/>
            <a:ext cx="17025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000" noProof="0" dirty="0">
                <a:latin typeface="Avenir Next" panose="020B0503020202020204" pitchFamily="34" charset="0"/>
              </a:rPr>
              <a:t>Establece y ejecuta las tareas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000" noProof="0" dirty="0">
                <a:latin typeface="Avenir Next" panose="020B0503020202020204" pitchFamily="34" charset="0"/>
              </a:rPr>
              <a:t>Reporta avances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CB3B0C7-C411-DC47-B074-E1B08CB88226}"/>
              </a:ext>
            </a:extLst>
          </p:cNvPr>
          <p:cNvSpPr txBox="1"/>
          <p:nvPr/>
        </p:nvSpPr>
        <p:spPr>
          <a:xfrm>
            <a:off x="7108932" y="1743863"/>
            <a:ext cx="13099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100" b="1" noProof="0" dirty="0">
                <a:latin typeface="Avenir Next" panose="020B0503020202020204" pitchFamily="34" charset="0"/>
              </a:rPr>
              <a:t>Dueño de iniciativa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08E47D9-DB30-DFFB-8103-85C1C1E41028}"/>
              </a:ext>
            </a:extLst>
          </p:cNvPr>
          <p:cNvSpPr txBox="1"/>
          <p:nvPr/>
        </p:nvSpPr>
        <p:spPr>
          <a:xfrm>
            <a:off x="7123683" y="2084803"/>
            <a:ext cx="17025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000" noProof="0" dirty="0">
                <a:latin typeface="Avenir Next" panose="020B0503020202020204" pitchFamily="34" charset="0"/>
              </a:rPr>
              <a:t>Responsable del producto o servicio.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MX" sz="1000" noProof="0" dirty="0">
              <a:latin typeface="Avenir Next" panose="020B0503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000" noProof="0" dirty="0">
                <a:latin typeface="Avenir Next" panose="020B0503020202020204" pitchFamily="34" charset="0"/>
              </a:rPr>
              <a:t>Asegura que el producto cumpla con lo definido en el CR.</a:t>
            </a:r>
          </a:p>
          <a:p>
            <a:br>
              <a:rPr lang="es-MX" sz="1000" noProof="0" dirty="0">
                <a:effectLst/>
                <a:latin typeface="Avenir Next" panose="020B0503020202020204" pitchFamily="34" charset="0"/>
              </a:rPr>
            </a:br>
            <a:endParaRPr lang="es-MX" sz="1000" noProof="0" dirty="0">
              <a:effectLst/>
              <a:latin typeface="Avenir Next" panose="020B0503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F6746A6-8609-E6DF-D373-EB75802EC37C}"/>
              </a:ext>
            </a:extLst>
          </p:cNvPr>
          <p:cNvSpPr txBox="1"/>
          <p:nvPr/>
        </p:nvSpPr>
        <p:spPr>
          <a:xfrm>
            <a:off x="7524102" y="3917047"/>
            <a:ext cx="4796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100" b="1" noProof="0" dirty="0">
                <a:latin typeface="Avenir Next" panose="020B0503020202020204" pitchFamily="34" charset="0"/>
              </a:rPr>
              <a:t>PMO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E46BF3E-4205-E72A-E682-EC92821A8139}"/>
              </a:ext>
            </a:extLst>
          </p:cNvPr>
          <p:cNvSpPr txBox="1"/>
          <p:nvPr/>
        </p:nvSpPr>
        <p:spPr>
          <a:xfrm>
            <a:off x="7053502" y="4137292"/>
            <a:ext cx="18464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000" noProof="0" dirty="0">
                <a:latin typeface="Avenir Next" panose="020B0503020202020204" pitchFamily="34" charset="0"/>
              </a:rPr>
              <a:t>Define y supervisa la adopción de la metodología.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000" noProof="0" dirty="0">
                <a:latin typeface="Avenir Next" panose="020B0503020202020204" pitchFamily="34" charset="0"/>
              </a:rPr>
              <a:t>Coordinar la cartera de proyectos.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000" noProof="0" dirty="0">
                <a:latin typeface="Avenir Next" panose="020B0503020202020204" pitchFamily="34" charset="0"/>
              </a:rPr>
              <a:t>Proporcionar formación y soporte a los PMs.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000" noProof="0" dirty="0">
                <a:latin typeface="Avenir Next" panose="020B0503020202020204" pitchFamily="34" charset="0"/>
              </a:rPr>
              <a:t>Medir el desempeño de los proyectos.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DB9494D-D233-96EA-6A9A-64E006D5CC11}"/>
              </a:ext>
            </a:extLst>
          </p:cNvPr>
          <p:cNvSpPr txBox="1"/>
          <p:nvPr/>
        </p:nvSpPr>
        <p:spPr>
          <a:xfrm>
            <a:off x="10658468" y="1743863"/>
            <a:ext cx="3385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100" b="1" noProof="0" dirty="0">
                <a:latin typeface="Avenir Next" panose="020B0503020202020204" pitchFamily="34" charset="0"/>
              </a:rPr>
              <a:t>BP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A72EA33-D3D1-F5B9-B523-0E108115AC2A}"/>
              </a:ext>
            </a:extLst>
          </p:cNvPr>
          <p:cNvSpPr txBox="1"/>
          <p:nvPr/>
        </p:nvSpPr>
        <p:spPr>
          <a:xfrm>
            <a:off x="10125156" y="1811753"/>
            <a:ext cx="180432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sz="1000" noProof="0" dirty="0">
              <a:latin typeface="Avenir Next" panose="020B0503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000" noProof="0" dirty="0">
                <a:latin typeface="Avenir Next" panose="020B0503020202020204" pitchFamily="34" charset="0"/>
              </a:rPr>
              <a:t>Identificar necesidades tecnológicas del negocio.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000" noProof="0" dirty="0">
                <a:latin typeface="Avenir Next" panose="020B0503020202020204" pitchFamily="34" charset="0"/>
              </a:rPr>
              <a:t>Coordinar la implementación de soluciones digitales.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000" noProof="0" dirty="0">
                <a:latin typeface="Avenir Next" panose="020B0503020202020204" pitchFamily="34" charset="0"/>
              </a:rPr>
              <a:t>Evaluar la viabilidad de proyectos tecnológicos.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000" noProof="0" dirty="0">
                <a:latin typeface="Avenir Next" panose="020B0503020202020204" pitchFamily="34" charset="0"/>
              </a:rPr>
              <a:t>Gestionar la relación con proveedores de TI.</a:t>
            </a:r>
          </a:p>
          <a:p>
            <a:br>
              <a:rPr lang="es-MX" sz="1000" noProof="0" dirty="0">
                <a:latin typeface="Avenir Next" panose="020B0503020202020204" pitchFamily="34" charset="0"/>
              </a:rPr>
            </a:br>
            <a:endParaRPr lang="es-MX" sz="1000" noProof="0" dirty="0">
              <a:latin typeface="Avenir Next" panose="020B0503020202020204" pitchFamily="34" charset="0"/>
            </a:endParaRPr>
          </a:p>
          <a:p>
            <a:pPr>
              <a:spcAft>
                <a:spcPts val="1125"/>
              </a:spcAft>
            </a:pPr>
            <a:endParaRPr lang="es-MX" sz="1000" noProof="0" dirty="0">
              <a:latin typeface="Avenir Next" panose="020B0503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091D03F-A138-9F1D-AD99-CB843ABA5273}"/>
              </a:ext>
            </a:extLst>
          </p:cNvPr>
          <p:cNvSpPr txBox="1"/>
          <p:nvPr/>
        </p:nvSpPr>
        <p:spPr>
          <a:xfrm>
            <a:off x="10636027" y="3917047"/>
            <a:ext cx="3834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100" b="1" noProof="0" dirty="0">
                <a:latin typeface="Avenir Next" panose="020B0503020202020204" pitchFamily="34" charset="0"/>
              </a:rPr>
              <a:t>PM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22D8F13-A9C3-B005-E767-FCE4B6D9E3ED}"/>
              </a:ext>
            </a:extLst>
          </p:cNvPr>
          <p:cNvSpPr txBox="1"/>
          <p:nvPr/>
        </p:nvSpPr>
        <p:spPr>
          <a:xfrm>
            <a:off x="10081710" y="4171827"/>
            <a:ext cx="18485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000" noProof="0" dirty="0"/>
              <a:t>Gestionar recursos y riesgos.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000" noProof="0" dirty="0"/>
              <a:t>Coordinar equipos multidisciplinarios.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000" noProof="0" dirty="0"/>
              <a:t>Supervisar cronogramas, costos y calidad.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000" noProof="0" dirty="0"/>
              <a:t>Reportar avances y problemas a todos los involucrados del proyecto.</a:t>
            </a:r>
            <a:endParaRPr lang="es-MX" sz="1000" noProof="0" dirty="0">
              <a:latin typeface="Avenir Next" panose="020B0503020202020204" pitchFamily="34" charset="0"/>
            </a:endParaRPr>
          </a:p>
        </p:txBody>
      </p:sp>
      <p:pic>
        <p:nvPicPr>
          <p:cNvPr id="55" name="Graphic 54" descr="Meeting with solid fill">
            <a:extLst>
              <a:ext uri="{FF2B5EF4-FFF2-40B4-BE49-F238E27FC236}">
                <a16:creationId xmlns:a16="http://schemas.microsoft.com/office/drawing/2014/main" id="{1303A87B-F51B-3429-2FF2-3E70B568F8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9596" y="2278604"/>
            <a:ext cx="457200" cy="457200"/>
          </a:xfrm>
          <a:prstGeom prst="rect">
            <a:avLst/>
          </a:prstGeom>
        </p:spPr>
      </p:pic>
      <p:pic>
        <p:nvPicPr>
          <p:cNvPr id="59" name="Graphic 58" descr="Programmer female with solid fill">
            <a:extLst>
              <a:ext uri="{FF2B5EF4-FFF2-40B4-BE49-F238E27FC236}">
                <a16:creationId xmlns:a16="http://schemas.microsoft.com/office/drawing/2014/main" id="{215E2F2C-6974-A4D8-0CE4-4527A68C71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9596" y="4385562"/>
            <a:ext cx="457200" cy="457200"/>
          </a:xfrm>
          <a:prstGeom prst="rect">
            <a:avLst/>
          </a:prstGeom>
        </p:spPr>
      </p:pic>
      <p:pic>
        <p:nvPicPr>
          <p:cNvPr id="61" name="Graphic 60" descr="Cloud Computing with solid fill">
            <a:extLst>
              <a:ext uri="{FF2B5EF4-FFF2-40B4-BE49-F238E27FC236}">
                <a16:creationId xmlns:a16="http://schemas.microsoft.com/office/drawing/2014/main" id="{89133C6D-22AA-62D4-AB15-816E32C20A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74083" y="4422287"/>
            <a:ext cx="457200" cy="457200"/>
          </a:xfrm>
          <a:prstGeom prst="rect">
            <a:avLst/>
          </a:prstGeom>
        </p:spPr>
      </p:pic>
      <p:pic>
        <p:nvPicPr>
          <p:cNvPr id="65" name="Graphic 64" descr="Lecturer with solid fill">
            <a:extLst>
              <a:ext uri="{FF2B5EF4-FFF2-40B4-BE49-F238E27FC236}">
                <a16:creationId xmlns:a16="http://schemas.microsoft.com/office/drawing/2014/main" id="{AA6F21C5-63C0-2C86-12D5-7F5E703E0C3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438594" y="4445431"/>
            <a:ext cx="457200" cy="457200"/>
          </a:xfrm>
          <a:prstGeom prst="rect">
            <a:avLst/>
          </a:prstGeom>
        </p:spPr>
      </p:pic>
      <p:pic>
        <p:nvPicPr>
          <p:cNvPr id="67" name="Graphic 66" descr="Teacher with solid fill">
            <a:extLst>
              <a:ext uri="{FF2B5EF4-FFF2-40B4-BE49-F238E27FC236}">
                <a16:creationId xmlns:a16="http://schemas.microsoft.com/office/drawing/2014/main" id="{E7DFF2ED-3BAA-EDD4-4494-244F1D07AF8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382571" y="4415501"/>
            <a:ext cx="457200" cy="457200"/>
          </a:xfrm>
          <a:prstGeom prst="rect">
            <a:avLst/>
          </a:prstGeom>
        </p:spPr>
      </p:pic>
      <p:pic>
        <p:nvPicPr>
          <p:cNvPr id="71" name="Graphic 70" descr="Head with gears with solid fill">
            <a:extLst>
              <a:ext uri="{FF2B5EF4-FFF2-40B4-BE49-F238E27FC236}">
                <a16:creationId xmlns:a16="http://schemas.microsoft.com/office/drawing/2014/main" id="{7DF30EAA-7F00-71B0-E887-5C2F72E28B3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412939" y="2306010"/>
            <a:ext cx="457200" cy="457200"/>
          </a:xfrm>
          <a:prstGeom prst="rect">
            <a:avLst/>
          </a:prstGeom>
        </p:spPr>
      </p:pic>
      <p:pic>
        <p:nvPicPr>
          <p:cNvPr id="73" name="Graphic 72" descr="Money with solid fill">
            <a:extLst>
              <a:ext uri="{FF2B5EF4-FFF2-40B4-BE49-F238E27FC236}">
                <a16:creationId xmlns:a16="http://schemas.microsoft.com/office/drawing/2014/main" id="{50B827C7-A4F0-1F16-64D8-CF7C41D61E0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378495" y="2268839"/>
            <a:ext cx="457200" cy="457200"/>
          </a:xfrm>
          <a:prstGeom prst="rect">
            <a:avLst/>
          </a:prstGeom>
        </p:spPr>
      </p:pic>
      <p:pic>
        <p:nvPicPr>
          <p:cNvPr id="75" name="Graphic 74" descr="Office worker male with solid fill">
            <a:extLst>
              <a:ext uri="{FF2B5EF4-FFF2-40B4-BE49-F238E27FC236}">
                <a16:creationId xmlns:a16="http://schemas.microsoft.com/office/drawing/2014/main" id="{66A102BB-5D55-4602-135E-8E5D5FE6E47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9438594" y="2284858"/>
            <a:ext cx="457200" cy="457200"/>
          </a:xfrm>
          <a:prstGeom prst="rect">
            <a:avLst/>
          </a:prstGeom>
        </p:spPr>
      </p:pic>
      <p:sp>
        <p:nvSpPr>
          <p:cNvPr id="54" name="TextBox 22">
            <a:extLst>
              <a:ext uri="{FF2B5EF4-FFF2-40B4-BE49-F238E27FC236}">
                <a16:creationId xmlns:a16="http://schemas.microsoft.com/office/drawing/2014/main" id="{AAAF442B-4B35-4ED9-B67E-B1C134EAAA73}"/>
              </a:ext>
            </a:extLst>
          </p:cNvPr>
          <p:cNvSpPr txBox="1"/>
          <p:nvPr/>
        </p:nvSpPr>
        <p:spPr>
          <a:xfrm>
            <a:off x="35625" y="6511069"/>
            <a:ext cx="8023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2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" panose="020B0503020202020204" pitchFamily="34" charset="0"/>
              </a:rPr>
              <a:t>Mayo 25</a:t>
            </a:r>
            <a:endParaRPr lang="es-MX" sz="1200" noProof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725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415FC3-1F27-C842-9DCA-84F7174E4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2D72656-A29F-8C35-189E-F1C549253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noProof="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A9BD2A4-6F42-6465-52E0-97CFCD0E896C}"/>
              </a:ext>
            </a:extLst>
          </p:cNvPr>
          <p:cNvSpPr/>
          <p:nvPr/>
        </p:nvSpPr>
        <p:spPr>
          <a:xfrm>
            <a:off x="773337" y="332508"/>
            <a:ext cx="64594" cy="6768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8CA3D35-0B8D-224A-598E-6B1C9F637CC3}"/>
              </a:ext>
            </a:extLst>
          </p:cNvPr>
          <p:cNvSpPr txBox="1"/>
          <p:nvPr/>
        </p:nvSpPr>
        <p:spPr>
          <a:xfrm>
            <a:off x="1137063" y="440122"/>
            <a:ext cx="31829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2400" b="1" noProof="0" dirty="0">
                <a:latin typeface="Avenir Next Medium" panose="020B0503020202020204" pitchFamily="34" charset="0"/>
              </a:rPr>
              <a:t>Roles y funciones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F856CE4-7E7D-C05F-1A93-3EA1A41FC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6265320"/>
            <a:ext cx="6094476" cy="59268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50C6754-E32B-78AE-DD60-F525DCD8090A}"/>
              </a:ext>
            </a:extLst>
          </p:cNvPr>
          <p:cNvCxnSpPr>
            <a:cxnSpLocks/>
          </p:cNvCxnSpPr>
          <p:nvPr/>
        </p:nvCxnSpPr>
        <p:spPr>
          <a:xfrm>
            <a:off x="950026" y="6649569"/>
            <a:ext cx="5248894" cy="0"/>
          </a:xfrm>
          <a:prstGeom prst="line">
            <a:avLst/>
          </a:prstGeom>
          <a:ln>
            <a:solidFill>
              <a:srgbClr val="1354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E695E0E-F6A3-0613-46F2-6DDE0294F9E1}"/>
              </a:ext>
            </a:extLst>
          </p:cNvPr>
          <p:cNvSpPr txBox="1"/>
          <p:nvPr/>
        </p:nvSpPr>
        <p:spPr>
          <a:xfrm>
            <a:off x="9362705" y="6430855"/>
            <a:ext cx="27936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MX" sz="1050" noProof="0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Capacitación | Proceso &amp; ZOHO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0EDD8B3-7BF0-87EE-D587-2235C267E172}"/>
              </a:ext>
            </a:extLst>
          </p:cNvPr>
          <p:cNvSpPr/>
          <p:nvPr/>
        </p:nvSpPr>
        <p:spPr>
          <a:xfrm>
            <a:off x="618958" y="1628624"/>
            <a:ext cx="2261529" cy="1803338"/>
          </a:xfrm>
          <a:prstGeom prst="roundRect">
            <a:avLst>
              <a:gd name="adj" fmla="val 45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5EFE03F-A887-AE61-B898-42380E6CE1B1}"/>
              </a:ext>
            </a:extLst>
          </p:cNvPr>
          <p:cNvSpPr/>
          <p:nvPr/>
        </p:nvSpPr>
        <p:spPr>
          <a:xfrm>
            <a:off x="208498" y="2120712"/>
            <a:ext cx="819397" cy="81939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610B605-5A6C-A9EF-00CB-94E383F735EE}"/>
              </a:ext>
            </a:extLst>
          </p:cNvPr>
          <p:cNvSpPr/>
          <p:nvPr/>
        </p:nvSpPr>
        <p:spPr>
          <a:xfrm>
            <a:off x="3611540" y="1628624"/>
            <a:ext cx="2261529" cy="1803338"/>
          </a:xfrm>
          <a:prstGeom prst="roundRect">
            <a:avLst>
              <a:gd name="adj" fmla="val 45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45467D1-14D6-5613-86FC-62CF6CDF517E}"/>
              </a:ext>
            </a:extLst>
          </p:cNvPr>
          <p:cNvSpPr/>
          <p:nvPr/>
        </p:nvSpPr>
        <p:spPr>
          <a:xfrm>
            <a:off x="3201080" y="2120712"/>
            <a:ext cx="819397" cy="81939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CB03B21-5C1C-C581-417F-E8081CAD830B}"/>
              </a:ext>
            </a:extLst>
          </p:cNvPr>
          <p:cNvSpPr txBox="1"/>
          <p:nvPr/>
        </p:nvSpPr>
        <p:spPr>
          <a:xfrm>
            <a:off x="969513" y="1743863"/>
            <a:ext cx="15472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100" b="1" noProof="0" dirty="0">
                <a:latin typeface="Avenir Next" panose="020B0503020202020204" pitchFamily="34" charset="0"/>
              </a:rPr>
              <a:t>Comité de Liberaciones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A3852DB-B309-CF86-C65B-4398AFABDC4C}"/>
              </a:ext>
            </a:extLst>
          </p:cNvPr>
          <p:cNvSpPr txBox="1"/>
          <p:nvPr/>
        </p:nvSpPr>
        <p:spPr>
          <a:xfrm>
            <a:off x="1039393" y="2027653"/>
            <a:ext cx="18129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1125"/>
              </a:spcAft>
              <a:buFont typeface="Arial" panose="020B0604020202020204" pitchFamily="34" charset="0"/>
              <a:buChar char="•"/>
            </a:pPr>
            <a:r>
              <a:rPr lang="es-MX" sz="1000" noProof="0" dirty="0">
                <a:latin typeface="Avenir Next" panose="020B0503020202020204" pitchFamily="34" charset="0"/>
              </a:rPr>
              <a:t>Supervisa, evalúa y aprobar o rechazar cambios propuestos que puedan afectar los sistemas, servicios o procesos críticos de la organización, asegurando una transición controlada y segura.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4779BCF-4CC8-D57D-AC68-D058E9154560}"/>
              </a:ext>
            </a:extLst>
          </p:cNvPr>
          <p:cNvSpPr txBox="1"/>
          <p:nvPr/>
        </p:nvSpPr>
        <p:spPr>
          <a:xfrm>
            <a:off x="4430973" y="1743863"/>
            <a:ext cx="6094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100" b="1" noProof="0" dirty="0">
                <a:latin typeface="Avenir Next" panose="020B0503020202020204" pitchFamily="34" charset="0"/>
              </a:rPr>
              <a:t>Testing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93D1F8D-EF5A-A401-9B0F-19CB3D696095}"/>
              </a:ext>
            </a:extLst>
          </p:cNvPr>
          <p:cNvSpPr txBox="1"/>
          <p:nvPr/>
        </p:nvSpPr>
        <p:spPr>
          <a:xfrm>
            <a:off x="4020477" y="1989553"/>
            <a:ext cx="185120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000" noProof="0" dirty="0">
                <a:latin typeface="Avenir Next" panose="020B0503020202020204" pitchFamily="34" charset="0"/>
              </a:rPr>
              <a:t>Diseña estrategias de pruebas automatizadas y manuales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000" noProof="0" dirty="0">
                <a:latin typeface="Avenir Next" panose="020B0503020202020204" pitchFamily="34" charset="0"/>
              </a:rPr>
              <a:t>Genera estrategia de ejecución de pruebas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000" noProof="0" dirty="0">
                <a:latin typeface="Avenir Next" panose="020B0503020202020204" pitchFamily="34" charset="0"/>
              </a:rPr>
              <a:t>Documenta y comunica estatus de pruebas </a:t>
            </a:r>
          </a:p>
        </p:txBody>
      </p:sp>
      <p:pic>
        <p:nvPicPr>
          <p:cNvPr id="55" name="Graphic 54" descr="Meeting with solid fill">
            <a:extLst>
              <a:ext uri="{FF2B5EF4-FFF2-40B4-BE49-F238E27FC236}">
                <a16:creationId xmlns:a16="http://schemas.microsoft.com/office/drawing/2014/main" id="{1303A87B-F51B-3429-2FF2-3E70B568F8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9596" y="2278604"/>
            <a:ext cx="457200" cy="457200"/>
          </a:xfrm>
          <a:prstGeom prst="rect">
            <a:avLst/>
          </a:prstGeom>
        </p:spPr>
      </p:pic>
      <p:pic>
        <p:nvPicPr>
          <p:cNvPr id="73" name="Graphic 72" descr="Money with solid fill">
            <a:extLst>
              <a:ext uri="{FF2B5EF4-FFF2-40B4-BE49-F238E27FC236}">
                <a16:creationId xmlns:a16="http://schemas.microsoft.com/office/drawing/2014/main" id="{50B827C7-A4F0-1F16-64D8-CF7C41D61E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78495" y="2268839"/>
            <a:ext cx="457200" cy="457200"/>
          </a:xfrm>
          <a:prstGeom prst="rect">
            <a:avLst/>
          </a:prstGeom>
        </p:spPr>
      </p:pic>
      <p:sp>
        <p:nvSpPr>
          <p:cNvPr id="56" name="Rounded Rectangle 1">
            <a:extLst>
              <a:ext uri="{FF2B5EF4-FFF2-40B4-BE49-F238E27FC236}">
                <a16:creationId xmlns:a16="http://schemas.microsoft.com/office/drawing/2014/main" id="{A986A2E5-D2DA-41AB-8703-35D1CCD0B80A}"/>
              </a:ext>
            </a:extLst>
          </p:cNvPr>
          <p:cNvSpPr/>
          <p:nvPr/>
        </p:nvSpPr>
        <p:spPr>
          <a:xfrm>
            <a:off x="7014582" y="1628624"/>
            <a:ext cx="2261529" cy="1803338"/>
          </a:xfrm>
          <a:prstGeom prst="roundRect">
            <a:avLst>
              <a:gd name="adj" fmla="val 45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57" name="Oval 2">
            <a:extLst>
              <a:ext uri="{FF2B5EF4-FFF2-40B4-BE49-F238E27FC236}">
                <a16:creationId xmlns:a16="http://schemas.microsoft.com/office/drawing/2014/main" id="{A835EF67-2207-40B2-BEB3-9017FC5AE0C8}"/>
              </a:ext>
            </a:extLst>
          </p:cNvPr>
          <p:cNvSpPr/>
          <p:nvPr/>
        </p:nvSpPr>
        <p:spPr>
          <a:xfrm>
            <a:off x="6604122" y="2120712"/>
            <a:ext cx="819397" cy="81939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58" name="TextBox 37">
            <a:extLst>
              <a:ext uri="{FF2B5EF4-FFF2-40B4-BE49-F238E27FC236}">
                <a16:creationId xmlns:a16="http://schemas.microsoft.com/office/drawing/2014/main" id="{131C4962-8D77-4AC7-A728-5A18CC1BFEC7}"/>
              </a:ext>
            </a:extLst>
          </p:cNvPr>
          <p:cNvSpPr txBox="1"/>
          <p:nvPr/>
        </p:nvSpPr>
        <p:spPr>
          <a:xfrm>
            <a:off x="7733830" y="1743863"/>
            <a:ext cx="8098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100" b="1" noProof="0" dirty="0">
                <a:latin typeface="Avenir Next" panose="020B0503020202020204" pitchFamily="34" charset="0"/>
              </a:rPr>
              <a:t>Arquitecto</a:t>
            </a:r>
          </a:p>
        </p:txBody>
      </p:sp>
      <p:sp>
        <p:nvSpPr>
          <p:cNvPr id="60" name="TextBox 38">
            <a:extLst>
              <a:ext uri="{FF2B5EF4-FFF2-40B4-BE49-F238E27FC236}">
                <a16:creationId xmlns:a16="http://schemas.microsoft.com/office/drawing/2014/main" id="{5BCB60A8-ABD4-4F35-8747-D6E117AA0249}"/>
              </a:ext>
            </a:extLst>
          </p:cNvPr>
          <p:cNvSpPr txBox="1"/>
          <p:nvPr/>
        </p:nvSpPr>
        <p:spPr>
          <a:xfrm>
            <a:off x="7403858" y="1986365"/>
            <a:ext cx="1872476" cy="1143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1125"/>
              </a:spcAft>
              <a:buFont typeface="Arial" panose="020B0604020202020204" pitchFamily="34" charset="0"/>
              <a:buChar char="•"/>
            </a:pPr>
            <a:r>
              <a:rPr lang="es-MX" sz="1000" noProof="0" dirty="0">
                <a:latin typeface="Avenir Next" panose="020B0503020202020204" pitchFamily="34" charset="0"/>
              </a:rPr>
              <a:t>Diseña arquitecturas de  TI.</a:t>
            </a:r>
          </a:p>
          <a:p>
            <a:pPr marL="171450" indent="-171450">
              <a:spcAft>
                <a:spcPts val="1125"/>
              </a:spcAft>
              <a:buFont typeface="Arial" panose="020B0604020202020204" pitchFamily="34" charset="0"/>
              <a:buChar char="•"/>
            </a:pPr>
            <a:r>
              <a:rPr lang="es-MX" sz="1000" noProof="0" dirty="0">
                <a:latin typeface="Avenir Next" panose="020B0503020202020204" pitchFamily="34" charset="0"/>
              </a:rPr>
              <a:t>Evalúa nuevas tecnologías y metodologías</a:t>
            </a:r>
          </a:p>
          <a:p>
            <a:pPr marL="171450" indent="-171450">
              <a:spcAft>
                <a:spcPts val="1125"/>
              </a:spcAft>
              <a:buFont typeface="Arial" panose="020B0604020202020204" pitchFamily="34" charset="0"/>
              <a:buChar char="•"/>
            </a:pPr>
            <a:r>
              <a:rPr lang="es-MX" sz="1000" noProof="0" dirty="0">
                <a:latin typeface="Avenir Next" panose="020B0503020202020204" pitchFamily="34" charset="0"/>
              </a:rPr>
              <a:t>Asegurar la integración de sistemas empresariales</a:t>
            </a:r>
          </a:p>
        </p:txBody>
      </p:sp>
      <p:pic>
        <p:nvPicPr>
          <p:cNvPr id="62" name="Graphic 54" descr="Meeting with solid fill">
            <a:extLst>
              <a:ext uri="{FF2B5EF4-FFF2-40B4-BE49-F238E27FC236}">
                <a16:creationId xmlns:a16="http://schemas.microsoft.com/office/drawing/2014/main" id="{D3ADA671-516A-4A0A-9560-BD8753E94A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85220" y="2278604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11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83;p16">
            <a:extLst>
              <a:ext uri="{FF2B5EF4-FFF2-40B4-BE49-F238E27FC236}">
                <a16:creationId xmlns:a16="http://schemas.microsoft.com/office/drawing/2014/main" id="{8820E97C-A22D-4712-BC15-0481AB823362}"/>
              </a:ext>
            </a:extLst>
          </p:cNvPr>
          <p:cNvSpPr/>
          <p:nvPr/>
        </p:nvSpPr>
        <p:spPr>
          <a:xfrm>
            <a:off x="157050" y="5140050"/>
            <a:ext cx="11829300" cy="597300"/>
          </a:xfrm>
          <a:prstGeom prst="chevron">
            <a:avLst>
              <a:gd name="adj" fmla="val 50855"/>
            </a:avLst>
          </a:prstGeom>
          <a:solidFill>
            <a:schemeClr val="accent6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4. MONITOREO Y CONTROL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84;p16">
            <a:extLst>
              <a:ext uri="{FF2B5EF4-FFF2-40B4-BE49-F238E27FC236}">
                <a16:creationId xmlns:a16="http://schemas.microsoft.com/office/drawing/2014/main" id="{734AD56C-1A10-4B4D-B5AC-44599DB558D7}"/>
              </a:ext>
            </a:extLst>
          </p:cNvPr>
          <p:cNvSpPr/>
          <p:nvPr/>
        </p:nvSpPr>
        <p:spPr>
          <a:xfrm>
            <a:off x="3276438" y="2303146"/>
            <a:ext cx="1040713" cy="968385"/>
          </a:xfrm>
          <a:prstGeom prst="rect">
            <a:avLst/>
          </a:prstGeom>
          <a:solidFill>
            <a:srgbClr val="80838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285;p16">
            <a:extLst>
              <a:ext uri="{FF2B5EF4-FFF2-40B4-BE49-F238E27FC236}">
                <a16:creationId xmlns:a16="http://schemas.microsoft.com/office/drawing/2014/main" id="{0B768130-89BB-41C3-B247-5EE0306FE741}"/>
              </a:ext>
            </a:extLst>
          </p:cNvPr>
          <p:cNvSpPr/>
          <p:nvPr/>
        </p:nvSpPr>
        <p:spPr>
          <a:xfrm>
            <a:off x="4317150" y="2303146"/>
            <a:ext cx="1040713" cy="968385"/>
          </a:xfrm>
          <a:prstGeom prst="round1Rect">
            <a:avLst>
              <a:gd name="adj" fmla="val 50000"/>
            </a:avLst>
          </a:prstGeom>
          <a:solidFill>
            <a:srgbClr val="80838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286;p16">
            <a:extLst>
              <a:ext uri="{FF2B5EF4-FFF2-40B4-BE49-F238E27FC236}">
                <a16:creationId xmlns:a16="http://schemas.microsoft.com/office/drawing/2014/main" id="{CA9C9E54-DDE3-46E1-A706-FC1892DB8E23}"/>
              </a:ext>
            </a:extLst>
          </p:cNvPr>
          <p:cNvSpPr/>
          <p:nvPr/>
        </p:nvSpPr>
        <p:spPr>
          <a:xfrm rot="5400000">
            <a:off x="4265414" y="2717448"/>
            <a:ext cx="237399" cy="139781"/>
          </a:xfrm>
          <a:prstGeom prst="triangle">
            <a:avLst>
              <a:gd name="adj" fmla="val 50000"/>
            </a:avLst>
          </a:prstGeom>
          <a:solidFill>
            <a:srgbClr val="80838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87;p16">
            <a:extLst>
              <a:ext uri="{FF2B5EF4-FFF2-40B4-BE49-F238E27FC236}">
                <a16:creationId xmlns:a16="http://schemas.microsoft.com/office/drawing/2014/main" id="{24EB5ADC-A705-4D95-BB66-B37C7F8A83C4}"/>
              </a:ext>
            </a:extLst>
          </p:cNvPr>
          <p:cNvSpPr/>
          <p:nvPr/>
        </p:nvSpPr>
        <p:spPr>
          <a:xfrm rot="10800000">
            <a:off x="2235190" y="2303146"/>
            <a:ext cx="1040713" cy="968385"/>
          </a:xfrm>
          <a:prstGeom prst="round1Rect">
            <a:avLst>
              <a:gd name="adj" fmla="val 50000"/>
            </a:avLst>
          </a:prstGeom>
          <a:solidFill>
            <a:srgbClr val="80838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88;p16">
            <a:extLst>
              <a:ext uri="{FF2B5EF4-FFF2-40B4-BE49-F238E27FC236}">
                <a16:creationId xmlns:a16="http://schemas.microsoft.com/office/drawing/2014/main" id="{D1000D20-7A7A-44B3-B89C-F6E8CC38CA97}"/>
              </a:ext>
            </a:extLst>
          </p:cNvPr>
          <p:cNvSpPr/>
          <p:nvPr/>
        </p:nvSpPr>
        <p:spPr>
          <a:xfrm rot="10800000">
            <a:off x="157040" y="1350421"/>
            <a:ext cx="1040713" cy="968385"/>
          </a:xfrm>
          <a:prstGeom prst="round1Rect">
            <a:avLst>
              <a:gd name="adj" fmla="val 50000"/>
            </a:avLst>
          </a:prstGeom>
          <a:solidFill>
            <a:srgbClr val="80838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289;p16">
            <a:extLst>
              <a:ext uri="{FF2B5EF4-FFF2-40B4-BE49-F238E27FC236}">
                <a16:creationId xmlns:a16="http://schemas.microsoft.com/office/drawing/2014/main" id="{CAF341F7-0DC5-4D06-8104-0D23E75AB510}"/>
              </a:ext>
            </a:extLst>
          </p:cNvPr>
          <p:cNvSpPr/>
          <p:nvPr/>
        </p:nvSpPr>
        <p:spPr>
          <a:xfrm rot="10800000" flipH="1">
            <a:off x="1185482" y="1350421"/>
            <a:ext cx="1040713" cy="968385"/>
          </a:xfrm>
          <a:prstGeom prst="rect">
            <a:avLst/>
          </a:prstGeom>
          <a:solidFill>
            <a:srgbClr val="80838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290;p16">
            <a:extLst>
              <a:ext uri="{FF2B5EF4-FFF2-40B4-BE49-F238E27FC236}">
                <a16:creationId xmlns:a16="http://schemas.microsoft.com/office/drawing/2014/main" id="{FE1460DD-4C74-4065-B67B-238DF5721FB0}"/>
              </a:ext>
            </a:extLst>
          </p:cNvPr>
          <p:cNvSpPr/>
          <p:nvPr/>
        </p:nvSpPr>
        <p:spPr>
          <a:xfrm>
            <a:off x="2232866" y="1350421"/>
            <a:ext cx="1040713" cy="968385"/>
          </a:xfrm>
          <a:prstGeom prst="round1Rect">
            <a:avLst>
              <a:gd name="adj" fmla="val 50000"/>
            </a:avLst>
          </a:prstGeom>
          <a:solidFill>
            <a:srgbClr val="80838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291;p16">
            <a:extLst>
              <a:ext uri="{FF2B5EF4-FFF2-40B4-BE49-F238E27FC236}">
                <a16:creationId xmlns:a16="http://schemas.microsoft.com/office/drawing/2014/main" id="{3B356E95-AEC2-4009-B03A-624D59A09403}"/>
              </a:ext>
            </a:extLst>
          </p:cNvPr>
          <p:cNvSpPr/>
          <p:nvPr/>
        </p:nvSpPr>
        <p:spPr>
          <a:xfrm rot="5400000" flipH="1">
            <a:off x="2177386" y="1750093"/>
            <a:ext cx="237399" cy="139781"/>
          </a:xfrm>
          <a:prstGeom prst="triangle">
            <a:avLst>
              <a:gd name="adj" fmla="val 50000"/>
            </a:avLst>
          </a:prstGeom>
          <a:solidFill>
            <a:srgbClr val="80838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292;p16">
            <a:extLst>
              <a:ext uri="{FF2B5EF4-FFF2-40B4-BE49-F238E27FC236}">
                <a16:creationId xmlns:a16="http://schemas.microsoft.com/office/drawing/2014/main" id="{D21EADEC-2A9E-45E1-9A1F-EED2D7662D22}"/>
              </a:ext>
            </a:extLst>
          </p:cNvPr>
          <p:cNvSpPr/>
          <p:nvPr/>
        </p:nvSpPr>
        <p:spPr>
          <a:xfrm>
            <a:off x="5357861" y="3271532"/>
            <a:ext cx="1040713" cy="968385"/>
          </a:xfrm>
          <a:prstGeom prst="rect">
            <a:avLst/>
          </a:prstGeom>
          <a:solidFill>
            <a:srgbClr val="80838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293;p16">
            <a:extLst>
              <a:ext uri="{FF2B5EF4-FFF2-40B4-BE49-F238E27FC236}">
                <a16:creationId xmlns:a16="http://schemas.microsoft.com/office/drawing/2014/main" id="{6719473F-5D06-4487-B553-B2F57CC4123A}"/>
              </a:ext>
            </a:extLst>
          </p:cNvPr>
          <p:cNvSpPr/>
          <p:nvPr/>
        </p:nvSpPr>
        <p:spPr>
          <a:xfrm rot="10800000">
            <a:off x="4317150" y="3271532"/>
            <a:ext cx="1040713" cy="968385"/>
          </a:xfrm>
          <a:prstGeom prst="round1Rect">
            <a:avLst>
              <a:gd name="adj" fmla="val 50000"/>
            </a:avLst>
          </a:prstGeom>
          <a:solidFill>
            <a:srgbClr val="80838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294;p16">
            <a:extLst>
              <a:ext uri="{FF2B5EF4-FFF2-40B4-BE49-F238E27FC236}">
                <a16:creationId xmlns:a16="http://schemas.microsoft.com/office/drawing/2014/main" id="{1D8CB39C-7090-4580-9C61-B67CA181F32E}"/>
              </a:ext>
            </a:extLst>
          </p:cNvPr>
          <p:cNvSpPr/>
          <p:nvPr/>
        </p:nvSpPr>
        <p:spPr>
          <a:xfrm rot="10800000" flipH="1">
            <a:off x="6779471" y="3271517"/>
            <a:ext cx="1040700" cy="968400"/>
          </a:xfrm>
          <a:prstGeom prst="round1Rect">
            <a:avLst>
              <a:gd name="adj" fmla="val 50000"/>
            </a:avLst>
          </a:prstGeom>
          <a:solidFill>
            <a:srgbClr val="E6763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295;p16">
            <a:extLst>
              <a:ext uri="{FF2B5EF4-FFF2-40B4-BE49-F238E27FC236}">
                <a16:creationId xmlns:a16="http://schemas.microsoft.com/office/drawing/2014/main" id="{3A87CC56-B4BB-4DEB-B659-013D2F3CE857}"/>
              </a:ext>
            </a:extLst>
          </p:cNvPr>
          <p:cNvSpPr/>
          <p:nvPr/>
        </p:nvSpPr>
        <p:spPr>
          <a:xfrm rot="5400000">
            <a:off x="6349764" y="3711047"/>
            <a:ext cx="237399" cy="139781"/>
          </a:xfrm>
          <a:prstGeom prst="triangle">
            <a:avLst>
              <a:gd name="adj" fmla="val 50000"/>
            </a:avLst>
          </a:prstGeom>
          <a:solidFill>
            <a:srgbClr val="80838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296;p16">
            <a:extLst>
              <a:ext uri="{FF2B5EF4-FFF2-40B4-BE49-F238E27FC236}">
                <a16:creationId xmlns:a16="http://schemas.microsoft.com/office/drawing/2014/main" id="{01C01D4E-ADD6-407D-BCEF-DDBB0E86803E}"/>
              </a:ext>
            </a:extLst>
          </p:cNvPr>
          <p:cNvSpPr/>
          <p:nvPr/>
        </p:nvSpPr>
        <p:spPr>
          <a:xfrm flipH="1">
            <a:off x="6779484" y="2303146"/>
            <a:ext cx="1040700" cy="968400"/>
          </a:xfrm>
          <a:prstGeom prst="round1Rect">
            <a:avLst>
              <a:gd name="adj" fmla="val 50000"/>
            </a:avLst>
          </a:prstGeom>
          <a:solidFill>
            <a:srgbClr val="0A4A8E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297;p16">
            <a:extLst>
              <a:ext uri="{FF2B5EF4-FFF2-40B4-BE49-F238E27FC236}">
                <a16:creationId xmlns:a16="http://schemas.microsoft.com/office/drawing/2014/main" id="{53603386-068D-4290-A26F-E83A31676AE5}"/>
              </a:ext>
            </a:extLst>
          </p:cNvPr>
          <p:cNvSpPr/>
          <p:nvPr/>
        </p:nvSpPr>
        <p:spPr>
          <a:xfrm>
            <a:off x="7820182" y="2303146"/>
            <a:ext cx="1040713" cy="968385"/>
          </a:xfrm>
          <a:prstGeom prst="rect">
            <a:avLst/>
          </a:prstGeom>
          <a:solidFill>
            <a:srgbClr val="0A4A8E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98;p16">
            <a:extLst>
              <a:ext uri="{FF2B5EF4-FFF2-40B4-BE49-F238E27FC236}">
                <a16:creationId xmlns:a16="http://schemas.microsoft.com/office/drawing/2014/main" id="{5618AE97-CE8F-4A9E-AC7E-440D0E4E923A}"/>
              </a:ext>
            </a:extLst>
          </p:cNvPr>
          <p:cNvSpPr/>
          <p:nvPr/>
        </p:nvSpPr>
        <p:spPr>
          <a:xfrm rot="10800000" flipH="1">
            <a:off x="8860895" y="2303146"/>
            <a:ext cx="1040713" cy="968385"/>
          </a:xfrm>
          <a:prstGeom prst="round1Rect">
            <a:avLst>
              <a:gd name="adj" fmla="val 50000"/>
            </a:avLst>
          </a:prstGeom>
          <a:solidFill>
            <a:srgbClr val="0A4A8E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99;p16">
            <a:extLst>
              <a:ext uri="{FF2B5EF4-FFF2-40B4-BE49-F238E27FC236}">
                <a16:creationId xmlns:a16="http://schemas.microsoft.com/office/drawing/2014/main" id="{6B9E8C5B-E8EE-436A-B4AB-3405FDA73040}"/>
              </a:ext>
            </a:extLst>
          </p:cNvPr>
          <p:cNvSpPr/>
          <p:nvPr/>
        </p:nvSpPr>
        <p:spPr>
          <a:xfrm flipH="1">
            <a:off x="8860894" y="1334761"/>
            <a:ext cx="1040713" cy="968385"/>
          </a:xfrm>
          <a:prstGeom prst="round1Rect">
            <a:avLst>
              <a:gd name="adj" fmla="val 50000"/>
            </a:avLst>
          </a:prstGeom>
          <a:solidFill>
            <a:srgbClr val="0A4A8E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300;p16">
            <a:extLst>
              <a:ext uri="{FF2B5EF4-FFF2-40B4-BE49-F238E27FC236}">
                <a16:creationId xmlns:a16="http://schemas.microsoft.com/office/drawing/2014/main" id="{C735423D-482C-433D-A579-0D909381D4AF}"/>
              </a:ext>
            </a:extLst>
          </p:cNvPr>
          <p:cNvSpPr/>
          <p:nvPr/>
        </p:nvSpPr>
        <p:spPr>
          <a:xfrm>
            <a:off x="9890187" y="1334761"/>
            <a:ext cx="1095485" cy="968385"/>
          </a:xfrm>
          <a:prstGeom prst="rect">
            <a:avLst/>
          </a:prstGeom>
          <a:solidFill>
            <a:srgbClr val="0A4A8E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301;p16">
            <a:extLst>
              <a:ext uri="{FF2B5EF4-FFF2-40B4-BE49-F238E27FC236}">
                <a16:creationId xmlns:a16="http://schemas.microsoft.com/office/drawing/2014/main" id="{B4B83F5C-D5F7-46AE-9883-B40D96063AC9}"/>
              </a:ext>
            </a:extLst>
          </p:cNvPr>
          <p:cNvSpPr/>
          <p:nvPr/>
        </p:nvSpPr>
        <p:spPr>
          <a:xfrm rot="10800000" flipH="1">
            <a:off x="10945686" y="1334761"/>
            <a:ext cx="1040713" cy="968385"/>
          </a:xfrm>
          <a:prstGeom prst="round1Rect">
            <a:avLst>
              <a:gd name="adj" fmla="val 50000"/>
            </a:avLst>
          </a:prstGeom>
          <a:solidFill>
            <a:srgbClr val="007A4E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302;p16">
            <a:extLst>
              <a:ext uri="{FF2B5EF4-FFF2-40B4-BE49-F238E27FC236}">
                <a16:creationId xmlns:a16="http://schemas.microsoft.com/office/drawing/2014/main" id="{40D53DD3-4D21-4537-BDB2-AC3B0DE857B4}"/>
              </a:ext>
            </a:extLst>
          </p:cNvPr>
          <p:cNvSpPr/>
          <p:nvPr/>
        </p:nvSpPr>
        <p:spPr>
          <a:xfrm rot="5400000">
            <a:off x="10896556" y="1763694"/>
            <a:ext cx="237399" cy="139781"/>
          </a:xfrm>
          <a:prstGeom prst="triangle">
            <a:avLst>
              <a:gd name="adj" fmla="val 50000"/>
            </a:avLst>
          </a:prstGeom>
          <a:solidFill>
            <a:srgbClr val="0A4A8E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304;p16">
            <a:extLst>
              <a:ext uri="{FF2B5EF4-FFF2-40B4-BE49-F238E27FC236}">
                <a16:creationId xmlns:a16="http://schemas.microsoft.com/office/drawing/2014/main" id="{2901F2CF-DCA1-40C0-A67F-A0DA8A478D54}"/>
              </a:ext>
            </a:extLst>
          </p:cNvPr>
          <p:cNvSpPr/>
          <p:nvPr/>
        </p:nvSpPr>
        <p:spPr>
          <a:xfrm rot="5400000">
            <a:off x="6727451" y="3711047"/>
            <a:ext cx="237399" cy="139781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305;p16">
            <a:extLst>
              <a:ext uri="{FF2B5EF4-FFF2-40B4-BE49-F238E27FC236}">
                <a16:creationId xmlns:a16="http://schemas.microsoft.com/office/drawing/2014/main" id="{365393D2-D1A7-4FC0-8B62-8B23810DFC71}"/>
              </a:ext>
            </a:extLst>
          </p:cNvPr>
          <p:cNvSpPr txBox="1"/>
          <p:nvPr/>
        </p:nvSpPr>
        <p:spPr>
          <a:xfrm>
            <a:off x="731646" y="1050882"/>
            <a:ext cx="42270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 dirty="0">
                <a:ln>
                  <a:noFill/>
                </a:ln>
                <a:solidFill>
                  <a:srgbClr val="D3114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01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D3114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306;p16">
            <a:extLst>
              <a:ext uri="{FF2B5EF4-FFF2-40B4-BE49-F238E27FC236}">
                <a16:creationId xmlns:a16="http://schemas.microsoft.com/office/drawing/2014/main" id="{48C9029C-0A10-420C-838E-AFA9276A1481}"/>
              </a:ext>
            </a:extLst>
          </p:cNvPr>
          <p:cNvSpPr txBox="1"/>
          <p:nvPr/>
        </p:nvSpPr>
        <p:spPr>
          <a:xfrm>
            <a:off x="1710054" y="1050882"/>
            <a:ext cx="42270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 dirty="0">
                <a:ln>
                  <a:noFill/>
                </a:ln>
                <a:solidFill>
                  <a:srgbClr val="D3114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02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D3114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307;p16">
            <a:extLst>
              <a:ext uri="{FF2B5EF4-FFF2-40B4-BE49-F238E27FC236}">
                <a16:creationId xmlns:a16="http://schemas.microsoft.com/office/drawing/2014/main" id="{D61B74B7-ADCE-437F-A32B-C6819D810168}"/>
              </a:ext>
            </a:extLst>
          </p:cNvPr>
          <p:cNvSpPr txBox="1"/>
          <p:nvPr/>
        </p:nvSpPr>
        <p:spPr>
          <a:xfrm>
            <a:off x="2834766" y="1050882"/>
            <a:ext cx="42270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 dirty="0">
                <a:ln>
                  <a:noFill/>
                </a:ln>
                <a:solidFill>
                  <a:srgbClr val="D3114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03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D3114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308;p16">
            <a:extLst>
              <a:ext uri="{FF2B5EF4-FFF2-40B4-BE49-F238E27FC236}">
                <a16:creationId xmlns:a16="http://schemas.microsoft.com/office/drawing/2014/main" id="{669702C6-1019-4B42-AB1F-E3E9A247089D}"/>
              </a:ext>
            </a:extLst>
          </p:cNvPr>
          <p:cNvSpPr txBox="1"/>
          <p:nvPr/>
        </p:nvSpPr>
        <p:spPr>
          <a:xfrm>
            <a:off x="4989823" y="2040999"/>
            <a:ext cx="42270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 dirty="0">
                <a:ln>
                  <a:noFill/>
                </a:ln>
                <a:solidFill>
                  <a:srgbClr val="D3114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06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D3114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9;p16">
            <a:extLst>
              <a:ext uri="{FF2B5EF4-FFF2-40B4-BE49-F238E27FC236}">
                <a16:creationId xmlns:a16="http://schemas.microsoft.com/office/drawing/2014/main" id="{1D1F6AC0-2FA2-4884-805F-831C97146544}"/>
              </a:ext>
            </a:extLst>
          </p:cNvPr>
          <p:cNvSpPr txBox="1"/>
          <p:nvPr/>
        </p:nvSpPr>
        <p:spPr>
          <a:xfrm>
            <a:off x="2900818" y="3263730"/>
            <a:ext cx="42270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 dirty="0">
                <a:ln>
                  <a:noFill/>
                </a:ln>
                <a:solidFill>
                  <a:srgbClr val="D3114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04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D3114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0;p16">
            <a:extLst>
              <a:ext uri="{FF2B5EF4-FFF2-40B4-BE49-F238E27FC236}">
                <a16:creationId xmlns:a16="http://schemas.microsoft.com/office/drawing/2014/main" id="{3965B39A-2740-44F2-A415-68DED33AADC7}"/>
              </a:ext>
            </a:extLst>
          </p:cNvPr>
          <p:cNvSpPr txBox="1"/>
          <p:nvPr/>
        </p:nvSpPr>
        <p:spPr>
          <a:xfrm>
            <a:off x="3938530" y="2049498"/>
            <a:ext cx="42270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 dirty="0">
                <a:ln>
                  <a:noFill/>
                </a:ln>
                <a:solidFill>
                  <a:srgbClr val="D3114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05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D3114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11;p16">
            <a:extLst>
              <a:ext uri="{FF2B5EF4-FFF2-40B4-BE49-F238E27FC236}">
                <a16:creationId xmlns:a16="http://schemas.microsoft.com/office/drawing/2014/main" id="{9C5B524A-5CE3-4980-BDE4-39CCFCB7C574}"/>
              </a:ext>
            </a:extLst>
          </p:cNvPr>
          <p:cNvSpPr txBox="1"/>
          <p:nvPr/>
        </p:nvSpPr>
        <p:spPr>
          <a:xfrm>
            <a:off x="5051711" y="4327482"/>
            <a:ext cx="422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 dirty="0">
                <a:ln>
                  <a:noFill/>
                </a:ln>
                <a:solidFill>
                  <a:srgbClr val="D3114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07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D3114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12;p16">
            <a:extLst>
              <a:ext uri="{FF2B5EF4-FFF2-40B4-BE49-F238E27FC236}">
                <a16:creationId xmlns:a16="http://schemas.microsoft.com/office/drawing/2014/main" id="{7A7B2211-A799-4EDF-8B9C-DEE01691DBD8}"/>
              </a:ext>
            </a:extLst>
          </p:cNvPr>
          <p:cNvSpPr txBox="1"/>
          <p:nvPr/>
        </p:nvSpPr>
        <p:spPr>
          <a:xfrm>
            <a:off x="6065399" y="2991732"/>
            <a:ext cx="422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 dirty="0">
                <a:ln>
                  <a:noFill/>
                </a:ln>
                <a:solidFill>
                  <a:srgbClr val="D3114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08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D3114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13;p16">
            <a:extLst>
              <a:ext uri="{FF2B5EF4-FFF2-40B4-BE49-F238E27FC236}">
                <a16:creationId xmlns:a16="http://schemas.microsoft.com/office/drawing/2014/main" id="{D365096C-3C74-4AB9-8D0C-99E273A20158}"/>
              </a:ext>
            </a:extLst>
          </p:cNvPr>
          <p:cNvSpPr txBox="1"/>
          <p:nvPr/>
        </p:nvSpPr>
        <p:spPr>
          <a:xfrm>
            <a:off x="7486402" y="4327482"/>
            <a:ext cx="422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 dirty="0">
                <a:ln>
                  <a:noFill/>
                </a:ln>
                <a:solidFill>
                  <a:srgbClr val="D3114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09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D3114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14;p16">
            <a:extLst>
              <a:ext uri="{FF2B5EF4-FFF2-40B4-BE49-F238E27FC236}">
                <a16:creationId xmlns:a16="http://schemas.microsoft.com/office/drawing/2014/main" id="{DE4FEF12-5E77-478D-9189-98EC87271373}"/>
              </a:ext>
            </a:extLst>
          </p:cNvPr>
          <p:cNvSpPr txBox="1"/>
          <p:nvPr/>
        </p:nvSpPr>
        <p:spPr>
          <a:xfrm>
            <a:off x="6635743" y="2040999"/>
            <a:ext cx="42270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 dirty="0">
                <a:ln>
                  <a:noFill/>
                </a:ln>
                <a:solidFill>
                  <a:srgbClr val="D3114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10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D3114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15;p16">
            <a:extLst>
              <a:ext uri="{FF2B5EF4-FFF2-40B4-BE49-F238E27FC236}">
                <a16:creationId xmlns:a16="http://schemas.microsoft.com/office/drawing/2014/main" id="{DF615A81-0320-4DBB-A59F-36A99A0ED8C3}"/>
              </a:ext>
            </a:extLst>
          </p:cNvPr>
          <p:cNvSpPr txBox="1"/>
          <p:nvPr/>
        </p:nvSpPr>
        <p:spPr>
          <a:xfrm>
            <a:off x="8471567" y="2049498"/>
            <a:ext cx="42270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 dirty="0">
                <a:ln>
                  <a:noFill/>
                </a:ln>
                <a:solidFill>
                  <a:srgbClr val="D3114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11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D3114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16;p16">
            <a:extLst>
              <a:ext uri="{FF2B5EF4-FFF2-40B4-BE49-F238E27FC236}">
                <a16:creationId xmlns:a16="http://schemas.microsoft.com/office/drawing/2014/main" id="{AABC9458-F4A2-4B34-B696-AD12FD0A7ACB}"/>
              </a:ext>
            </a:extLst>
          </p:cNvPr>
          <p:cNvSpPr txBox="1"/>
          <p:nvPr/>
        </p:nvSpPr>
        <p:spPr>
          <a:xfrm>
            <a:off x="9424930" y="3263730"/>
            <a:ext cx="42270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 dirty="0">
                <a:ln>
                  <a:noFill/>
                </a:ln>
                <a:solidFill>
                  <a:srgbClr val="D3114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12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D3114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17;p16">
            <a:extLst>
              <a:ext uri="{FF2B5EF4-FFF2-40B4-BE49-F238E27FC236}">
                <a16:creationId xmlns:a16="http://schemas.microsoft.com/office/drawing/2014/main" id="{DEDCD067-70AF-42EB-8D29-9B23E41EE215}"/>
              </a:ext>
            </a:extLst>
          </p:cNvPr>
          <p:cNvSpPr txBox="1"/>
          <p:nvPr/>
        </p:nvSpPr>
        <p:spPr>
          <a:xfrm>
            <a:off x="9572562" y="1050882"/>
            <a:ext cx="42270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 dirty="0">
                <a:ln>
                  <a:noFill/>
                </a:ln>
                <a:solidFill>
                  <a:srgbClr val="D3114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13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D3114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18;p16">
            <a:extLst>
              <a:ext uri="{FF2B5EF4-FFF2-40B4-BE49-F238E27FC236}">
                <a16:creationId xmlns:a16="http://schemas.microsoft.com/office/drawing/2014/main" id="{E98BA8DC-7594-43E6-8652-ADD8B0ABCC64}"/>
              </a:ext>
            </a:extLst>
          </p:cNvPr>
          <p:cNvSpPr txBox="1"/>
          <p:nvPr/>
        </p:nvSpPr>
        <p:spPr>
          <a:xfrm>
            <a:off x="10550970" y="1050882"/>
            <a:ext cx="42270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 dirty="0">
                <a:ln>
                  <a:noFill/>
                </a:ln>
                <a:solidFill>
                  <a:srgbClr val="D3114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14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D3114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319;p16">
            <a:extLst>
              <a:ext uri="{FF2B5EF4-FFF2-40B4-BE49-F238E27FC236}">
                <a16:creationId xmlns:a16="http://schemas.microsoft.com/office/drawing/2014/main" id="{381796B0-C04C-4523-9EEA-8567F4DF21F7}"/>
              </a:ext>
            </a:extLst>
          </p:cNvPr>
          <p:cNvSpPr txBox="1"/>
          <p:nvPr/>
        </p:nvSpPr>
        <p:spPr>
          <a:xfrm>
            <a:off x="11675682" y="1050882"/>
            <a:ext cx="42270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 dirty="0">
                <a:ln>
                  <a:noFill/>
                </a:ln>
                <a:solidFill>
                  <a:srgbClr val="D3114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15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D3114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320;p16">
            <a:extLst>
              <a:ext uri="{FF2B5EF4-FFF2-40B4-BE49-F238E27FC236}">
                <a16:creationId xmlns:a16="http://schemas.microsoft.com/office/drawing/2014/main" id="{D92E9450-F726-4B1D-9611-0E7625443F7C}"/>
              </a:ext>
            </a:extLst>
          </p:cNvPr>
          <p:cNvSpPr txBox="1"/>
          <p:nvPr/>
        </p:nvSpPr>
        <p:spPr>
          <a:xfrm>
            <a:off x="2323235" y="720296"/>
            <a:ext cx="76726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kumimoji="0" lang="es-MX" sz="600" b="1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Presentación de iniciativa</a:t>
            </a:r>
            <a: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a Comité Directivo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321;p16">
            <a:extLst>
              <a:ext uri="{FF2B5EF4-FFF2-40B4-BE49-F238E27FC236}">
                <a16:creationId xmlns:a16="http://schemas.microsoft.com/office/drawing/2014/main" id="{E552A479-1787-4E52-9E25-EA9528AABCC2}"/>
              </a:ext>
            </a:extLst>
          </p:cNvPr>
          <p:cNvSpPr txBox="1"/>
          <p:nvPr/>
        </p:nvSpPr>
        <p:spPr>
          <a:xfrm>
            <a:off x="328818" y="2430964"/>
            <a:ext cx="707318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Generación de la iniciativa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kumimoji="0" lang="es-MX" sz="600" b="1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Concept </a:t>
            </a:r>
            <a:r>
              <a:rPr kumimoji="0" lang="es-MX" sz="600" b="1" i="0" u="none" strike="noStrike" kern="0" cap="none" spc="0" normalizeH="0" baseline="0" noProof="0" dirty="0" err="1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Request</a:t>
            </a:r>
            <a:r>
              <a:rPr kumimoji="0" lang="es-MX" sz="600" b="1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V1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endParaRPr lang="es-MX" sz="600" b="1" kern="0" dirty="0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lang="es-MX" sz="600" kern="0" dirty="0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rPr>
              <a:t>Input: Requerimiento a través de </a:t>
            </a:r>
            <a:r>
              <a:rPr lang="es-MX" sz="600" kern="0" dirty="0" err="1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rPr>
              <a:t>Service</a:t>
            </a:r>
            <a:r>
              <a:rPr lang="es-MX" sz="600" kern="0" dirty="0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MX" sz="600" kern="0" dirty="0" err="1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rPr>
              <a:t>Now</a:t>
            </a:r>
            <a:endParaRPr kumimoji="0" lang="es-MX" sz="600" i="0" u="none" strike="noStrike" kern="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322;p16">
            <a:extLst>
              <a:ext uri="{FF2B5EF4-FFF2-40B4-BE49-F238E27FC236}">
                <a16:creationId xmlns:a16="http://schemas.microsoft.com/office/drawing/2014/main" id="{FF3F8268-8B34-4F5F-9028-0925CEBF723B}"/>
              </a:ext>
            </a:extLst>
          </p:cNvPr>
          <p:cNvSpPr txBox="1"/>
          <p:nvPr/>
        </p:nvSpPr>
        <p:spPr>
          <a:xfrm>
            <a:off x="1143498" y="424933"/>
            <a:ext cx="1027800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Estimación en alto nivel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kumimoji="0" lang="es-MX" sz="600" b="1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Costo - tiempo – alcance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endParaRPr lang="es-MX" sz="600" b="1" kern="0" dirty="0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kumimoji="0" lang="es-MX" sz="60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Input: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lang="es-MX" sz="600" kern="0" dirty="0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rPr>
              <a:t>CER., Cotización de proveedores</a:t>
            </a:r>
            <a:endParaRPr kumimoji="0" lang="es-MX" sz="600" i="0" u="none" strike="noStrike" kern="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323;p16">
            <a:extLst>
              <a:ext uri="{FF2B5EF4-FFF2-40B4-BE49-F238E27FC236}">
                <a16:creationId xmlns:a16="http://schemas.microsoft.com/office/drawing/2014/main" id="{08D17754-9A33-41D6-91CF-954D26418E9B}"/>
              </a:ext>
            </a:extLst>
          </p:cNvPr>
          <p:cNvSpPr txBox="1"/>
          <p:nvPr/>
        </p:nvSpPr>
        <p:spPr>
          <a:xfrm>
            <a:off x="1946506" y="256489"/>
            <a:ext cx="584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Asignación de </a:t>
            </a:r>
            <a:r>
              <a:rPr kumimoji="0" lang="es-MX" sz="600" b="1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BP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324;p16">
            <a:extLst>
              <a:ext uri="{FF2B5EF4-FFF2-40B4-BE49-F238E27FC236}">
                <a16:creationId xmlns:a16="http://schemas.microsoft.com/office/drawing/2014/main" id="{EFB5A143-BAC9-42E6-BFDC-A089F91F864E}"/>
              </a:ext>
            </a:extLst>
          </p:cNvPr>
          <p:cNvSpPr txBox="1"/>
          <p:nvPr/>
        </p:nvSpPr>
        <p:spPr>
          <a:xfrm>
            <a:off x="2217410" y="3486497"/>
            <a:ext cx="92795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Revisión/Aprobación de la iniciativa 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325;p16">
            <a:extLst>
              <a:ext uri="{FF2B5EF4-FFF2-40B4-BE49-F238E27FC236}">
                <a16:creationId xmlns:a16="http://schemas.microsoft.com/office/drawing/2014/main" id="{6BD79E17-8974-46BF-A9E4-0E08A09287BF}"/>
              </a:ext>
            </a:extLst>
          </p:cNvPr>
          <p:cNvSpPr txBox="1"/>
          <p:nvPr/>
        </p:nvSpPr>
        <p:spPr>
          <a:xfrm>
            <a:off x="2353228" y="4020043"/>
            <a:ext cx="663391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Envío de notificación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326;p16">
            <a:extLst>
              <a:ext uri="{FF2B5EF4-FFF2-40B4-BE49-F238E27FC236}">
                <a16:creationId xmlns:a16="http://schemas.microsoft.com/office/drawing/2014/main" id="{AA2DD40B-19A6-4349-8588-41104115372C}"/>
              </a:ext>
            </a:extLst>
          </p:cNvPr>
          <p:cNvSpPr/>
          <p:nvPr/>
        </p:nvSpPr>
        <p:spPr>
          <a:xfrm rot="10800000">
            <a:off x="2625107" y="3873809"/>
            <a:ext cx="119631" cy="103130"/>
          </a:xfrm>
          <a:prstGeom prst="triangle">
            <a:avLst>
              <a:gd name="adj" fmla="val 50000"/>
            </a:avLst>
          </a:prstGeom>
          <a:solidFill>
            <a:srgbClr val="D311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327;p16">
            <a:extLst>
              <a:ext uri="{FF2B5EF4-FFF2-40B4-BE49-F238E27FC236}">
                <a16:creationId xmlns:a16="http://schemas.microsoft.com/office/drawing/2014/main" id="{FE46FA73-7480-47B9-ACD4-996C2FC0E424}"/>
              </a:ext>
            </a:extLst>
          </p:cNvPr>
          <p:cNvSpPr/>
          <p:nvPr/>
        </p:nvSpPr>
        <p:spPr>
          <a:xfrm rot="10800000">
            <a:off x="2625038" y="4410683"/>
            <a:ext cx="119700" cy="103200"/>
          </a:xfrm>
          <a:prstGeom prst="triangle">
            <a:avLst>
              <a:gd name="adj" fmla="val 50000"/>
            </a:avLst>
          </a:prstGeom>
          <a:solidFill>
            <a:srgbClr val="D311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328;p16">
            <a:extLst>
              <a:ext uri="{FF2B5EF4-FFF2-40B4-BE49-F238E27FC236}">
                <a16:creationId xmlns:a16="http://schemas.microsoft.com/office/drawing/2014/main" id="{92B59919-CA80-4DD1-9C41-66E1BE222739}"/>
              </a:ext>
            </a:extLst>
          </p:cNvPr>
          <p:cNvSpPr txBox="1"/>
          <p:nvPr/>
        </p:nvSpPr>
        <p:spPr>
          <a:xfrm>
            <a:off x="2977948" y="301143"/>
            <a:ext cx="58085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Asignación </a:t>
            </a:r>
            <a:r>
              <a:rPr kumimoji="0" lang="es-MX" sz="600" b="1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PM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" name="Google Shape;329;p16">
            <a:extLst>
              <a:ext uri="{FF2B5EF4-FFF2-40B4-BE49-F238E27FC236}">
                <a16:creationId xmlns:a16="http://schemas.microsoft.com/office/drawing/2014/main" id="{26DB6EED-37E0-466C-8EE3-67176A1796CB}"/>
              </a:ext>
            </a:extLst>
          </p:cNvPr>
          <p:cNvCxnSpPr/>
          <p:nvPr/>
        </p:nvCxnSpPr>
        <p:spPr>
          <a:xfrm rot="10800000" flipH="1">
            <a:off x="2233072" y="613671"/>
            <a:ext cx="233" cy="1330528"/>
          </a:xfrm>
          <a:prstGeom prst="straightConnector1">
            <a:avLst/>
          </a:prstGeom>
          <a:noFill/>
          <a:ln w="9525" cap="flat" cmpd="sng">
            <a:solidFill>
              <a:srgbClr val="D31145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1" name="Google Shape;330;p16">
            <a:extLst>
              <a:ext uri="{FF2B5EF4-FFF2-40B4-BE49-F238E27FC236}">
                <a16:creationId xmlns:a16="http://schemas.microsoft.com/office/drawing/2014/main" id="{4A5EE802-5278-427D-9B0F-538ACD18191B}"/>
              </a:ext>
            </a:extLst>
          </p:cNvPr>
          <p:cNvCxnSpPr/>
          <p:nvPr/>
        </p:nvCxnSpPr>
        <p:spPr>
          <a:xfrm rot="10800000">
            <a:off x="3269164" y="650053"/>
            <a:ext cx="8700" cy="2193600"/>
          </a:xfrm>
          <a:prstGeom prst="straightConnector1">
            <a:avLst/>
          </a:prstGeom>
          <a:noFill/>
          <a:ln w="9525" cap="flat" cmpd="sng">
            <a:solidFill>
              <a:srgbClr val="D31145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52" name="Google Shape;331;p16">
            <a:extLst>
              <a:ext uri="{FF2B5EF4-FFF2-40B4-BE49-F238E27FC236}">
                <a16:creationId xmlns:a16="http://schemas.microsoft.com/office/drawing/2014/main" id="{4A328D07-A922-4B9B-810A-95C7C5ACD199}"/>
              </a:ext>
            </a:extLst>
          </p:cNvPr>
          <p:cNvSpPr txBox="1"/>
          <p:nvPr/>
        </p:nvSpPr>
        <p:spPr>
          <a:xfrm>
            <a:off x="4380135" y="1395504"/>
            <a:ext cx="931619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Coordinación de mesas de trabajo y elaboración </a:t>
            </a:r>
            <a:endParaRPr lang="es-MX" sz="600" kern="0" dirty="0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Output: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MX" sz="600" b="1" kern="0" dirty="0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rPr>
              <a:t>BRD y 1ra versión de matriz de pruebas UAT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333;p16">
            <a:extLst>
              <a:ext uri="{FF2B5EF4-FFF2-40B4-BE49-F238E27FC236}">
                <a16:creationId xmlns:a16="http://schemas.microsoft.com/office/drawing/2014/main" id="{D26BF4D0-6CCE-49FE-A307-0B37A4C41302}"/>
              </a:ext>
            </a:extLst>
          </p:cNvPr>
          <p:cNvSpPr txBox="1"/>
          <p:nvPr/>
        </p:nvSpPr>
        <p:spPr>
          <a:xfrm>
            <a:off x="4375637" y="4483776"/>
            <a:ext cx="814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Elaboración, presentación y autorización de </a:t>
            </a:r>
            <a:r>
              <a:rPr kumimoji="0" lang="es-MX" sz="600" b="1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Project Contract</a:t>
            </a:r>
          </a:p>
        </p:txBody>
      </p:sp>
      <p:sp>
        <p:nvSpPr>
          <p:cNvPr id="55" name="Google Shape;334;p16">
            <a:extLst>
              <a:ext uri="{FF2B5EF4-FFF2-40B4-BE49-F238E27FC236}">
                <a16:creationId xmlns:a16="http://schemas.microsoft.com/office/drawing/2014/main" id="{BA1CCB62-641B-4461-8805-193659A099A7}"/>
              </a:ext>
            </a:extLst>
          </p:cNvPr>
          <p:cNvSpPr txBox="1"/>
          <p:nvPr/>
        </p:nvSpPr>
        <p:spPr>
          <a:xfrm>
            <a:off x="6311568" y="4539527"/>
            <a:ext cx="1350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Diseño funcional con las características necesarias para avanzar a fase de desarrollo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kumimoji="0" lang="es-MX" sz="600" b="1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Presentación de cobertura</a:t>
            </a:r>
            <a:endParaRPr kumimoji="0" lang="es-MX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6" name="Google Shape;335;p16">
            <a:extLst>
              <a:ext uri="{FF2B5EF4-FFF2-40B4-BE49-F238E27FC236}">
                <a16:creationId xmlns:a16="http://schemas.microsoft.com/office/drawing/2014/main" id="{D07747F0-3559-42AD-949D-8551FC1D68B7}"/>
              </a:ext>
            </a:extLst>
          </p:cNvPr>
          <p:cNvSpPr txBox="1"/>
          <p:nvPr/>
        </p:nvSpPr>
        <p:spPr>
          <a:xfrm>
            <a:off x="6968856" y="1548245"/>
            <a:ext cx="740977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Desarrollo alineado al diseño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kumimoji="0" lang="es-MX" sz="600" b="1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Presentación de cobertura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336;p16">
            <a:extLst>
              <a:ext uri="{FF2B5EF4-FFF2-40B4-BE49-F238E27FC236}">
                <a16:creationId xmlns:a16="http://schemas.microsoft.com/office/drawing/2014/main" id="{079526B4-B55B-46FA-8CFB-5F75A903E1F1}"/>
              </a:ext>
            </a:extLst>
          </p:cNvPr>
          <p:cNvSpPr txBox="1"/>
          <p:nvPr/>
        </p:nvSpPr>
        <p:spPr>
          <a:xfrm>
            <a:off x="7909109" y="1705990"/>
            <a:ext cx="760341" cy="383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Ejecución de </a:t>
            </a:r>
            <a:r>
              <a:rPr kumimoji="0" lang="es-MX" sz="600" b="1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pruebas integrales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337;p16">
            <a:extLst>
              <a:ext uri="{FF2B5EF4-FFF2-40B4-BE49-F238E27FC236}">
                <a16:creationId xmlns:a16="http://schemas.microsoft.com/office/drawing/2014/main" id="{7CE40AC3-0CD8-4F60-8FC7-36B54A0D54D6}"/>
              </a:ext>
            </a:extLst>
          </p:cNvPr>
          <p:cNvSpPr txBox="1"/>
          <p:nvPr/>
        </p:nvSpPr>
        <p:spPr>
          <a:xfrm>
            <a:off x="8945248" y="3490075"/>
            <a:ext cx="9279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Ejecución de </a:t>
            </a:r>
            <a:r>
              <a:rPr kumimoji="0" lang="es-MX" sz="600" b="1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pruebas UAT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338;p16">
            <a:extLst>
              <a:ext uri="{FF2B5EF4-FFF2-40B4-BE49-F238E27FC236}">
                <a16:creationId xmlns:a16="http://schemas.microsoft.com/office/drawing/2014/main" id="{70D7D548-8F86-49A8-B5C7-11D761920B5D}"/>
              </a:ext>
            </a:extLst>
          </p:cNvPr>
          <p:cNvSpPr txBox="1"/>
          <p:nvPr/>
        </p:nvSpPr>
        <p:spPr>
          <a:xfrm>
            <a:off x="8993177" y="816421"/>
            <a:ext cx="630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Preparación final y GoLive!</a:t>
            </a:r>
          </a:p>
        </p:txBody>
      </p:sp>
      <p:sp>
        <p:nvSpPr>
          <p:cNvPr id="60" name="Google Shape;339;p16">
            <a:extLst>
              <a:ext uri="{FF2B5EF4-FFF2-40B4-BE49-F238E27FC236}">
                <a16:creationId xmlns:a16="http://schemas.microsoft.com/office/drawing/2014/main" id="{1FD73CC6-0460-478C-A9C4-D765AA821A3E}"/>
              </a:ext>
            </a:extLst>
          </p:cNvPr>
          <p:cNvSpPr txBox="1"/>
          <p:nvPr/>
        </p:nvSpPr>
        <p:spPr>
          <a:xfrm>
            <a:off x="10962977" y="707907"/>
            <a:ext cx="78025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Lecciones aprendidas y cierre del proyecto</a:t>
            </a:r>
          </a:p>
        </p:txBody>
      </p:sp>
      <p:sp>
        <p:nvSpPr>
          <p:cNvPr id="61" name="Google Shape;340;p16">
            <a:extLst>
              <a:ext uri="{FF2B5EF4-FFF2-40B4-BE49-F238E27FC236}">
                <a16:creationId xmlns:a16="http://schemas.microsoft.com/office/drawing/2014/main" id="{B73C57BC-F718-4ED9-9E43-0A33D1EA460C}"/>
              </a:ext>
            </a:extLst>
          </p:cNvPr>
          <p:cNvSpPr txBox="1"/>
          <p:nvPr/>
        </p:nvSpPr>
        <p:spPr>
          <a:xfrm>
            <a:off x="10156327" y="941132"/>
            <a:ext cx="789038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Hypercare</a:t>
            </a:r>
          </a:p>
        </p:txBody>
      </p:sp>
      <p:sp>
        <p:nvSpPr>
          <p:cNvPr id="62" name="Google Shape;341;p16">
            <a:extLst>
              <a:ext uri="{FF2B5EF4-FFF2-40B4-BE49-F238E27FC236}">
                <a16:creationId xmlns:a16="http://schemas.microsoft.com/office/drawing/2014/main" id="{CB88E6A5-9DF0-4415-95E8-99D15FFB772F}"/>
              </a:ext>
            </a:extLst>
          </p:cNvPr>
          <p:cNvSpPr txBox="1"/>
          <p:nvPr/>
        </p:nvSpPr>
        <p:spPr>
          <a:xfrm>
            <a:off x="5488182" y="2629585"/>
            <a:ext cx="712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Confirmación de inicio de actividades de TI 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342;p16">
            <a:extLst>
              <a:ext uri="{FF2B5EF4-FFF2-40B4-BE49-F238E27FC236}">
                <a16:creationId xmlns:a16="http://schemas.microsoft.com/office/drawing/2014/main" id="{DD9BC4EE-606A-4AE0-BB8E-C2F27316D323}"/>
              </a:ext>
            </a:extLst>
          </p:cNvPr>
          <p:cNvSpPr txBox="1"/>
          <p:nvPr/>
        </p:nvSpPr>
        <p:spPr>
          <a:xfrm>
            <a:off x="5404673" y="1228027"/>
            <a:ext cx="81510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Actualización de  </a:t>
            </a:r>
            <a:r>
              <a:rPr kumimoji="0" lang="es-MX" sz="600" b="1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Concept </a:t>
            </a:r>
            <a:r>
              <a:rPr kumimoji="0" lang="es-MX" sz="600" b="1" i="0" u="none" strike="noStrike" kern="0" cap="none" spc="0" normalizeH="0" baseline="0" noProof="0" dirty="0" err="1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Request</a:t>
            </a:r>
            <a:r>
              <a:rPr kumimoji="0" lang="es-MX" sz="600" b="1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V2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endParaRPr lang="es-MX" sz="600" b="1" kern="0" dirty="0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lang="es-MX" sz="600" b="1" kern="0" dirty="0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rPr>
              <a:t>(CR1,PC,FC)</a:t>
            </a:r>
            <a:endParaRPr kumimoji="0" lang="es-MX" sz="600" b="1" i="0" u="none" strike="noStrike" kern="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343;p16">
            <a:extLst>
              <a:ext uri="{FF2B5EF4-FFF2-40B4-BE49-F238E27FC236}">
                <a16:creationId xmlns:a16="http://schemas.microsoft.com/office/drawing/2014/main" id="{36033C20-BDFB-4008-906C-99DAD458A261}"/>
              </a:ext>
            </a:extLst>
          </p:cNvPr>
          <p:cNvSpPr txBox="1"/>
          <p:nvPr/>
        </p:nvSpPr>
        <p:spPr>
          <a:xfrm>
            <a:off x="5266807" y="1943501"/>
            <a:ext cx="1074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Envío de notificación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344;p16">
            <a:extLst>
              <a:ext uri="{FF2B5EF4-FFF2-40B4-BE49-F238E27FC236}">
                <a16:creationId xmlns:a16="http://schemas.microsoft.com/office/drawing/2014/main" id="{320B1022-5236-4060-9A7E-B5F3F7178762}"/>
              </a:ext>
            </a:extLst>
          </p:cNvPr>
          <p:cNvSpPr/>
          <p:nvPr/>
        </p:nvSpPr>
        <p:spPr>
          <a:xfrm rot="10800000">
            <a:off x="5745606" y="1784011"/>
            <a:ext cx="119700" cy="103200"/>
          </a:xfrm>
          <a:prstGeom prst="triangle">
            <a:avLst>
              <a:gd name="adj" fmla="val 50000"/>
            </a:avLst>
          </a:prstGeom>
          <a:solidFill>
            <a:srgbClr val="D311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345;p16">
            <a:extLst>
              <a:ext uri="{FF2B5EF4-FFF2-40B4-BE49-F238E27FC236}">
                <a16:creationId xmlns:a16="http://schemas.microsoft.com/office/drawing/2014/main" id="{6A347210-5912-4BC9-82FC-87E69CD7B224}"/>
              </a:ext>
            </a:extLst>
          </p:cNvPr>
          <p:cNvSpPr/>
          <p:nvPr/>
        </p:nvSpPr>
        <p:spPr>
          <a:xfrm rot="10800000">
            <a:off x="5764656" y="2545630"/>
            <a:ext cx="119700" cy="103200"/>
          </a:xfrm>
          <a:prstGeom prst="triangle">
            <a:avLst>
              <a:gd name="adj" fmla="val 50000"/>
            </a:avLst>
          </a:prstGeom>
          <a:solidFill>
            <a:srgbClr val="D311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es-MX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346;p16">
            <a:extLst>
              <a:ext uri="{FF2B5EF4-FFF2-40B4-BE49-F238E27FC236}">
                <a16:creationId xmlns:a16="http://schemas.microsoft.com/office/drawing/2014/main" id="{E93D6120-4D0A-488B-9633-CE89D6BF78C3}"/>
              </a:ext>
            </a:extLst>
          </p:cNvPr>
          <p:cNvSpPr txBox="1"/>
          <p:nvPr/>
        </p:nvSpPr>
        <p:spPr>
          <a:xfrm>
            <a:off x="6015007" y="996117"/>
            <a:ext cx="1124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D31145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KickOff del proyecto</a:t>
            </a:r>
          </a:p>
        </p:txBody>
      </p:sp>
      <p:cxnSp>
        <p:nvCxnSpPr>
          <p:cNvPr id="68" name="Google Shape;347;p16">
            <a:extLst>
              <a:ext uri="{FF2B5EF4-FFF2-40B4-BE49-F238E27FC236}">
                <a16:creationId xmlns:a16="http://schemas.microsoft.com/office/drawing/2014/main" id="{D58B627B-B948-434C-9DD2-0DB1E09E5272}"/>
              </a:ext>
            </a:extLst>
          </p:cNvPr>
          <p:cNvCxnSpPr/>
          <p:nvPr/>
        </p:nvCxnSpPr>
        <p:spPr>
          <a:xfrm rot="10800000">
            <a:off x="6572594" y="1414878"/>
            <a:ext cx="8634" cy="2412000"/>
          </a:xfrm>
          <a:prstGeom prst="straightConnector1">
            <a:avLst/>
          </a:prstGeom>
          <a:noFill/>
          <a:ln w="9525" cap="flat" cmpd="sng">
            <a:solidFill>
              <a:srgbClr val="D31145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69" name="Google Shape;348;p16" descr="Head with gears con relleno sólido">
            <a:extLst>
              <a:ext uri="{FF2B5EF4-FFF2-40B4-BE49-F238E27FC236}">
                <a16:creationId xmlns:a16="http://schemas.microsoft.com/office/drawing/2014/main" id="{1D5CA750-73D4-46FB-A160-D4FEB2621F2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486" y="1690773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349;p16" descr="Single gear con relleno sólido">
            <a:extLst>
              <a:ext uri="{FF2B5EF4-FFF2-40B4-BE49-F238E27FC236}">
                <a16:creationId xmlns:a16="http://schemas.microsoft.com/office/drawing/2014/main" id="{AED51678-2474-4044-ABB6-76B437EFE2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54493" y="1674970"/>
            <a:ext cx="278763" cy="278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350;p16" descr="Person with idea con relleno sólido">
            <a:extLst>
              <a:ext uri="{FF2B5EF4-FFF2-40B4-BE49-F238E27FC236}">
                <a16:creationId xmlns:a16="http://schemas.microsoft.com/office/drawing/2014/main" id="{DE963154-DE34-4A9B-AD3D-E71ACE16315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21367" y="33843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351;p16" descr="Target Audience con relleno sólido">
            <a:extLst>
              <a:ext uri="{FF2B5EF4-FFF2-40B4-BE49-F238E27FC236}">
                <a16:creationId xmlns:a16="http://schemas.microsoft.com/office/drawing/2014/main" id="{1DE99F00-41B0-4C01-B04C-AF4CECC00D7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34118" y="2608094"/>
            <a:ext cx="307778" cy="307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352;p16" descr="Head with gears con relleno sólido">
            <a:extLst>
              <a:ext uri="{FF2B5EF4-FFF2-40B4-BE49-F238E27FC236}">
                <a16:creationId xmlns:a16="http://schemas.microsoft.com/office/drawing/2014/main" id="{36313EF9-4B33-45EB-B5AC-66154F9A47E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06684" y="2693664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355;p16" descr="Person with idea con relleno sólido">
            <a:extLst>
              <a:ext uri="{FF2B5EF4-FFF2-40B4-BE49-F238E27FC236}">
                <a16:creationId xmlns:a16="http://schemas.microsoft.com/office/drawing/2014/main" id="{FD045E66-F17C-4528-985A-BB6F55EC95B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56814" y="3408058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356;p16" descr="Server con relleno sólido">
            <a:extLst>
              <a:ext uri="{FF2B5EF4-FFF2-40B4-BE49-F238E27FC236}">
                <a16:creationId xmlns:a16="http://schemas.microsoft.com/office/drawing/2014/main" id="{5855CAEE-7DD2-4242-A6B8-D79CCB141B4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920890" y="3395845"/>
            <a:ext cx="246948" cy="246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357;p16" descr="Single gear con relleno sólido">
            <a:extLst>
              <a:ext uri="{FF2B5EF4-FFF2-40B4-BE49-F238E27FC236}">
                <a16:creationId xmlns:a16="http://schemas.microsoft.com/office/drawing/2014/main" id="{830F0B3D-4898-435F-A238-47363CBE552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29020" y="3732894"/>
            <a:ext cx="278763" cy="278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358;p16" descr="Office worker male con relleno sólido">
            <a:extLst>
              <a:ext uri="{FF2B5EF4-FFF2-40B4-BE49-F238E27FC236}">
                <a16:creationId xmlns:a16="http://schemas.microsoft.com/office/drawing/2014/main" id="{1EF0743C-4C11-46A5-A560-82D29446FDD7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918300" y="3753310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359;p16" descr="Person with idea con relleno sólido">
            <a:extLst>
              <a:ext uri="{FF2B5EF4-FFF2-40B4-BE49-F238E27FC236}">
                <a16:creationId xmlns:a16="http://schemas.microsoft.com/office/drawing/2014/main" id="{71C65C31-91E9-4B5D-B7A0-5836C2DD405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90999" y="3323308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360;p16" descr="Server con relleno sólido">
            <a:extLst>
              <a:ext uri="{FF2B5EF4-FFF2-40B4-BE49-F238E27FC236}">
                <a16:creationId xmlns:a16="http://schemas.microsoft.com/office/drawing/2014/main" id="{2351E7A3-7840-4941-B01B-975852033CC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64627" y="3311095"/>
            <a:ext cx="246948" cy="246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361;p16" descr="Single gear con relleno sólido">
            <a:extLst>
              <a:ext uri="{FF2B5EF4-FFF2-40B4-BE49-F238E27FC236}">
                <a16:creationId xmlns:a16="http://schemas.microsoft.com/office/drawing/2014/main" id="{78B63EBC-7055-4A2F-9C58-FA64A92EB1F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68380" y="3754451"/>
            <a:ext cx="278763" cy="278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362;p16" descr="Office worker male con relleno sólido">
            <a:extLst>
              <a:ext uri="{FF2B5EF4-FFF2-40B4-BE49-F238E27FC236}">
                <a16:creationId xmlns:a16="http://schemas.microsoft.com/office/drawing/2014/main" id="{63C4AD69-E131-4821-9455-E1D0350BABCB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093573" y="3764846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363;p16" descr="Ui Ux con relleno sólido">
            <a:extLst>
              <a:ext uri="{FF2B5EF4-FFF2-40B4-BE49-F238E27FC236}">
                <a16:creationId xmlns:a16="http://schemas.microsoft.com/office/drawing/2014/main" id="{B6DC77FF-39FD-4292-8FA4-E533676C3284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549789" y="4593939"/>
            <a:ext cx="270266" cy="270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364;p16" descr="Ui Ux con relleno sólido">
            <a:extLst>
              <a:ext uri="{FF2B5EF4-FFF2-40B4-BE49-F238E27FC236}">
                <a16:creationId xmlns:a16="http://schemas.microsoft.com/office/drawing/2014/main" id="{521A1491-3A2E-4D9B-9CD5-9732F6A63734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752617" y="3552072"/>
            <a:ext cx="270266" cy="270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365;p16" descr="Call center con relleno sólido">
            <a:extLst>
              <a:ext uri="{FF2B5EF4-FFF2-40B4-BE49-F238E27FC236}">
                <a16:creationId xmlns:a16="http://schemas.microsoft.com/office/drawing/2014/main" id="{274DC6D2-19C1-4660-934F-6CE3D535056D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116244" y="1713288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366;p16" descr="Office worker male con relleno sólido">
            <a:extLst>
              <a:ext uri="{FF2B5EF4-FFF2-40B4-BE49-F238E27FC236}">
                <a16:creationId xmlns:a16="http://schemas.microsoft.com/office/drawing/2014/main" id="{9DDD2DC7-85CB-46EC-9798-430E43412598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6539" y="1701543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367;p16" descr="Head with gears con relleno sólido">
            <a:extLst>
              <a:ext uri="{FF2B5EF4-FFF2-40B4-BE49-F238E27FC236}">
                <a16:creationId xmlns:a16="http://schemas.microsoft.com/office/drawing/2014/main" id="{CA8E617C-E598-418C-A8FB-8DB5A3528E6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54968" y="1494128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368;p16" descr="Person with idea con relleno sólido">
            <a:extLst>
              <a:ext uri="{FF2B5EF4-FFF2-40B4-BE49-F238E27FC236}">
                <a16:creationId xmlns:a16="http://schemas.microsoft.com/office/drawing/2014/main" id="{2A1E4CDF-1DAA-42A8-ABEF-6ED426014BB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505330" y="1497619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369;p16" descr="Call center con relleno sólido">
            <a:extLst>
              <a:ext uri="{FF2B5EF4-FFF2-40B4-BE49-F238E27FC236}">
                <a16:creationId xmlns:a16="http://schemas.microsoft.com/office/drawing/2014/main" id="{E96726D4-6DFA-4824-8D51-69CDA00AA47C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061937" y="1868209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370;p16" descr="Office worker male con relleno sólido">
            <a:extLst>
              <a:ext uri="{FF2B5EF4-FFF2-40B4-BE49-F238E27FC236}">
                <a16:creationId xmlns:a16="http://schemas.microsoft.com/office/drawing/2014/main" id="{9C8A9A95-D644-4A5E-A859-CFC2D4AC07B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512855" y="1862535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371;p16" descr="Person with idea con relleno sólido">
            <a:extLst>
              <a:ext uri="{FF2B5EF4-FFF2-40B4-BE49-F238E27FC236}">
                <a16:creationId xmlns:a16="http://schemas.microsoft.com/office/drawing/2014/main" id="{2EC701B8-BEC6-4345-993C-45A6B758514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95214" y="3768871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372;p16" descr="Office worker male con relleno sólido">
            <a:extLst>
              <a:ext uri="{FF2B5EF4-FFF2-40B4-BE49-F238E27FC236}">
                <a16:creationId xmlns:a16="http://schemas.microsoft.com/office/drawing/2014/main" id="{D1DD53B6-A52F-44A8-95EE-9F6E6ED5F83E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367815" y="3786632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373;p16" descr="Call center con relleno sólido">
            <a:extLst>
              <a:ext uri="{FF2B5EF4-FFF2-40B4-BE49-F238E27FC236}">
                <a16:creationId xmlns:a16="http://schemas.microsoft.com/office/drawing/2014/main" id="{544D4090-B7D0-4421-BB8C-F5E15AC3A0E6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984440" y="3411875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374;p16" descr="Head with gears con relleno sólido">
            <a:extLst>
              <a:ext uri="{FF2B5EF4-FFF2-40B4-BE49-F238E27FC236}">
                <a16:creationId xmlns:a16="http://schemas.microsoft.com/office/drawing/2014/main" id="{B87F5BD7-9400-4C29-A0D0-496342368CE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60929" y="3431082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375;p16" descr="Call center con relleno sólido">
            <a:extLst>
              <a:ext uri="{FF2B5EF4-FFF2-40B4-BE49-F238E27FC236}">
                <a16:creationId xmlns:a16="http://schemas.microsoft.com/office/drawing/2014/main" id="{2E148E44-0F01-4C7C-8C23-3C7E0B405072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016827" y="2458146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376;p16" descr="Office worker male con relleno sólido">
            <a:extLst>
              <a:ext uri="{FF2B5EF4-FFF2-40B4-BE49-F238E27FC236}">
                <a16:creationId xmlns:a16="http://schemas.microsoft.com/office/drawing/2014/main" id="{92E65694-7039-4127-8AB2-10EBC2082F36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429699" y="2449445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377;p16" descr="List con relleno sólido">
            <a:extLst>
              <a:ext uri="{FF2B5EF4-FFF2-40B4-BE49-F238E27FC236}">
                <a16:creationId xmlns:a16="http://schemas.microsoft.com/office/drawing/2014/main" id="{BF1A046A-28C9-4B57-8DC3-F57FD00C5DB3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021866" y="2884335"/>
            <a:ext cx="244519" cy="244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378;p16" descr="Person with idea con relleno sólido">
            <a:extLst>
              <a:ext uri="{FF2B5EF4-FFF2-40B4-BE49-F238E27FC236}">
                <a16:creationId xmlns:a16="http://schemas.microsoft.com/office/drawing/2014/main" id="{623346FE-5735-465E-AC8B-8C5D85D27A8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20891" y="2893800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379;p16" descr="Person with idea con relleno sólido">
            <a:extLst>
              <a:ext uri="{FF2B5EF4-FFF2-40B4-BE49-F238E27FC236}">
                <a16:creationId xmlns:a16="http://schemas.microsoft.com/office/drawing/2014/main" id="{C02C30AC-F287-47A4-88D3-A4504EA8920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24302" y="2854471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380;p16" descr="Office worker male con relleno sólido">
            <a:extLst>
              <a:ext uri="{FF2B5EF4-FFF2-40B4-BE49-F238E27FC236}">
                <a16:creationId xmlns:a16="http://schemas.microsoft.com/office/drawing/2014/main" id="{B8223023-9D23-4225-88F0-1CDA25F93CB3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460356" y="2872232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381;p16" descr="Call center con relleno sólido">
            <a:extLst>
              <a:ext uri="{FF2B5EF4-FFF2-40B4-BE49-F238E27FC236}">
                <a16:creationId xmlns:a16="http://schemas.microsoft.com/office/drawing/2014/main" id="{D11D8B67-7B7A-4F11-88A4-B71D4AB3B6E4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905667" y="2497475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382;p16" descr="Head with gears con relleno sólido">
            <a:extLst>
              <a:ext uri="{FF2B5EF4-FFF2-40B4-BE49-F238E27FC236}">
                <a16:creationId xmlns:a16="http://schemas.microsoft.com/office/drawing/2014/main" id="{84364A0A-BE69-4127-A432-4183465666B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80775" y="2516682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383;p16" descr="Flowchart con relleno sólido">
            <a:extLst>
              <a:ext uri="{FF2B5EF4-FFF2-40B4-BE49-F238E27FC236}">
                <a16:creationId xmlns:a16="http://schemas.microsoft.com/office/drawing/2014/main" id="{2F2CFE6C-0052-4298-9A91-F758B9BF53DF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198140" y="2512940"/>
            <a:ext cx="225361" cy="225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384;p16" descr="List con relleno sólido">
            <a:extLst>
              <a:ext uri="{FF2B5EF4-FFF2-40B4-BE49-F238E27FC236}">
                <a16:creationId xmlns:a16="http://schemas.microsoft.com/office/drawing/2014/main" id="{9EBD3C2B-E91B-4A06-B9E6-1E761D98E151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195636" y="2858579"/>
            <a:ext cx="244519" cy="244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385;p16" descr="Person with idea con relleno sólido">
            <a:extLst>
              <a:ext uri="{FF2B5EF4-FFF2-40B4-BE49-F238E27FC236}">
                <a16:creationId xmlns:a16="http://schemas.microsoft.com/office/drawing/2014/main" id="{9A4C1762-C96E-4B3A-A70D-7F10E86717E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951885" y="2854471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386;p16" descr="Office worker male con relleno sólido">
            <a:extLst>
              <a:ext uri="{FF2B5EF4-FFF2-40B4-BE49-F238E27FC236}">
                <a16:creationId xmlns:a16="http://schemas.microsoft.com/office/drawing/2014/main" id="{4E0F1BD0-65DB-4160-979A-0F154A352E06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87939" y="2872232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387;p16" descr="Call center con relleno sólido">
            <a:extLst>
              <a:ext uri="{FF2B5EF4-FFF2-40B4-BE49-F238E27FC236}">
                <a16:creationId xmlns:a16="http://schemas.microsoft.com/office/drawing/2014/main" id="{D9A541DF-1900-4037-BDFB-345AACA4F53C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933250" y="2497475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388;p16" descr="Head with gears con relleno sólido">
            <a:extLst>
              <a:ext uri="{FF2B5EF4-FFF2-40B4-BE49-F238E27FC236}">
                <a16:creationId xmlns:a16="http://schemas.microsoft.com/office/drawing/2014/main" id="{73EF1436-D45C-422F-8E1C-1800A10FD54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08358" y="2516682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389;p16" descr="List con relleno sólido">
            <a:extLst>
              <a:ext uri="{FF2B5EF4-FFF2-40B4-BE49-F238E27FC236}">
                <a16:creationId xmlns:a16="http://schemas.microsoft.com/office/drawing/2014/main" id="{1ECDAE4D-4034-4E1B-9102-975F888D8C03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9223219" y="2858579"/>
            <a:ext cx="244519" cy="244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390;p16" descr="Briefcase con relleno sólido">
            <a:extLst>
              <a:ext uri="{FF2B5EF4-FFF2-40B4-BE49-F238E27FC236}">
                <a16:creationId xmlns:a16="http://schemas.microsoft.com/office/drawing/2014/main" id="{D2D6E8DC-7DDA-4264-A303-1E8A21F437AE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231538" y="2512209"/>
            <a:ext cx="225047" cy="225047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392;p16">
            <a:extLst>
              <a:ext uri="{FF2B5EF4-FFF2-40B4-BE49-F238E27FC236}">
                <a16:creationId xmlns:a16="http://schemas.microsoft.com/office/drawing/2014/main" id="{F06EB74A-32B7-46AA-BEF5-93F50376F2F3}"/>
              </a:ext>
            </a:extLst>
          </p:cNvPr>
          <p:cNvSpPr txBox="1"/>
          <p:nvPr/>
        </p:nvSpPr>
        <p:spPr>
          <a:xfrm>
            <a:off x="964318" y="5949427"/>
            <a:ext cx="209914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Dueño de iniciativa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393;p16">
            <a:extLst>
              <a:ext uri="{FF2B5EF4-FFF2-40B4-BE49-F238E27FC236}">
                <a16:creationId xmlns:a16="http://schemas.microsoft.com/office/drawing/2014/main" id="{50128324-082E-4C0F-880A-8468587BCE71}"/>
              </a:ext>
            </a:extLst>
          </p:cNvPr>
          <p:cNvSpPr txBox="1"/>
          <p:nvPr/>
        </p:nvSpPr>
        <p:spPr>
          <a:xfrm>
            <a:off x="443344" y="5441861"/>
            <a:ext cx="1123233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es-MX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Gestión de calidad, gestión de riesgos y problemas, consolidación de avance</a:t>
            </a:r>
          </a:p>
        </p:txBody>
      </p:sp>
      <p:sp>
        <p:nvSpPr>
          <p:cNvPr id="112" name="Google Shape;394;p16">
            <a:extLst>
              <a:ext uri="{FF2B5EF4-FFF2-40B4-BE49-F238E27FC236}">
                <a16:creationId xmlns:a16="http://schemas.microsoft.com/office/drawing/2014/main" id="{15B51286-B5AA-44BD-913B-E643E0726E9B}"/>
              </a:ext>
            </a:extLst>
          </p:cNvPr>
          <p:cNvSpPr txBox="1"/>
          <p:nvPr/>
        </p:nvSpPr>
        <p:spPr>
          <a:xfrm>
            <a:off x="3319135" y="5949427"/>
            <a:ext cx="131144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Sponsor del proyecto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395;p16">
            <a:extLst>
              <a:ext uri="{FF2B5EF4-FFF2-40B4-BE49-F238E27FC236}">
                <a16:creationId xmlns:a16="http://schemas.microsoft.com/office/drawing/2014/main" id="{372AF4D0-98BD-4B04-8A41-7EE82545376A}"/>
              </a:ext>
            </a:extLst>
          </p:cNvPr>
          <p:cNvSpPr txBox="1"/>
          <p:nvPr/>
        </p:nvSpPr>
        <p:spPr>
          <a:xfrm>
            <a:off x="5641172" y="5951424"/>
            <a:ext cx="108854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Comité Directivo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396;p16">
            <a:extLst>
              <a:ext uri="{FF2B5EF4-FFF2-40B4-BE49-F238E27FC236}">
                <a16:creationId xmlns:a16="http://schemas.microsoft.com/office/drawing/2014/main" id="{E0BCC009-F78A-4010-B391-3CA66787E36C}"/>
              </a:ext>
            </a:extLst>
          </p:cNvPr>
          <p:cNvSpPr txBox="1"/>
          <p:nvPr/>
        </p:nvSpPr>
        <p:spPr>
          <a:xfrm>
            <a:off x="8062262" y="5957927"/>
            <a:ext cx="12413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Áreas de soporte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397;p16">
            <a:extLst>
              <a:ext uri="{FF2B5EF4-FFF2-40B4-BE49-F238E27FC236}">
                <a16:creationId xmlns:a16="http://schemas.microsoft.com/office/drawing/2014/main" id="{851DFC41-426D-40AD-ABAB-65D8A8D30975}"/>
              </a:ext>
            </a:extLst>
          </p:cNvPr>
          <p:cNvSpPr txBox="1"/>
          <p:nvPr/>
        </p:nvSpPr>
        <p:spPr>
          <a:xfrm>
            <a:off x="964318" y="6216894"/>
            <a:ext cx="1356403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Oficina de Proyectos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398;p16">
            <a:extLst>
              <a:ext uri="{FF2B5EF4-FFF2-40B4-BE49-F238E27FC236}">
                <a16:creationId xmlns:a16="http://schemas.microsoft.com/office/drawing/2014/main" id="{115ABB8A-7989-48C5-B825-B26C0E2B13AA}"/>
              </a:ext>
            </a:extLst>
          </p:cNvPr>
          <p:cNvSpPr txBox="1"/>
          <p:nvPr/>
        </p:nvSpPr>
        <p:spPr>
          <a:xfrm>
            <a:off x="3327861" y="6221227"/>
            <a:ext cx="114787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Project Manager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399;p16">
            <a:extLst>
              <a:ext uri="{FF2B5EF4-FFF2-40B4-BE49-F238E27FC236}">
                <a16:creationId xmlns:a16="http://schemas.microsoft.com/office/drawing/2014/main" id="{C1FCD84C-B886-4116-940A-6D482319474F}"/>
              </a:ext>
            </a:extLst>
          </p:cNvPr>
          <p:cNvSpPr txBox="1"/>
          <p:nvPr/>
        </p:nvSpPr>
        <p:spPr>
          <a:xfrm>
            <a:off x="8080852" y="6218809"/>
            <a:ext cx="886167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Equipo de IT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400;p16">
            <a:extLst>
              <a:ext uri="{FF2B5EF4-FFF2-40B4-BE49-F238E27FC236}">
                <a16:creationId xmlns:a16="http://schemas.microsoft.com/office/drawing/2014/main" id="{26130CA2-B4F6-46DE-82A6-5ABBFE797F51}"/>
              </a:ext>
            </a:extLst>
          </p:cNvPr>
          <p:cNvSpPr txBox="1"/>
          <p:nvPr/>
        </p:nvSpPr>
        <p:spPr>
          <a:xfrm>
            <a:off x="5641172" y="6229871"/>
            <a:ext cx="1253588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Notificación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401;p16">
            <a:extLst>
              <a:ext uri="{FF2B5EF4-FFF2-40B4-BE49-F238E27FC236}">
                <a16:creationId xmlns:a16="http://schemas.microsoft.com/office/drawing/2014/main" id="{BA7A6C70-DD46-41B2-9886-CB57DC47A6A6}"/>
              </a:ext>
            </a:extLst>
          </p:cNvPr>
          <p:cNvSpPr txBox="1"/>
          <p:nvPr/>
        </p:nvSpPr>
        <p:spPr>
          <a:xfrm>
            <a:off x="10451103" y="5992626"/>
            <a:ext cx="1444758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Arquitecto de IT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402;p16">
            <a:extLst>
              <a:ext uri="{FF2B5EF4-FFF2-40B4-BE49-F238E27FC236}">
                <a16:creationId xmlns:a16="http://schemas.microsoft.com/office/drawing/2014/main" id="{8538E410-EDB3-41ED-A630-4F1FE7FDD170}"/>
              </a:ext>
            </a:extLst>
          </p:cNvPr>
          <p:cNvSpPr txBox="1"/>
          <p:nvPr/>
        </p:nvSpPr>
        <p:spPr>
          <a:xfrm>
            <a:off x="3327861" y="6500563"/>
            <a:ext cx="131144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Equipo de Procesos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403;p16">
            <a:extLst>
              <a:ext uri="{FF2B5EF4-FFF2-40B4-BE49-F238E27FC236}">
                <a16:creationId xmlns:a16="http://schemas.microsoft.com/office/drawing/2014/main" id="{F98402B6-85BF-4AE6-BC01-09F936A1D672}"/>
              </a:ext>
            </a:extLst>
          </p:cNvPr>
          <p:cNvSpPr txBox="1"/>
          <p:nvPr/>
        </p:nvSpPr>
        <p:spPr>
          <a:xfrm>
            <a:off x="5617028" y="6502549"/>
            <a:ext cx="1299013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Equipo de Testing</a:t>
            </a:r>
          </a:p>
        </p:txBody>
      </p:sp>
      <p:sp>
        <p:nvSpPr>
          <p:cNvPr id="122" name="Google Shape;404;p16">
            <a:extLst>
              <a:ext uri="{FF2B5EF4-FFF2-40B4-BE49-F238E27FC236}">
                <a16:creationId xmlns:a16="http://schemas.microsoft.com/office/drawing/2014/main" id="{504B24EA-6A7C-424F-99BD-E155D6C4CAFF}"/>
              </a:ext>
            </a:extLst>
          </p:cNvPr>
          <p:cNvSpPr txBox="1"/>
          <p:nvPr/>
        </p:nvSpPr>
        <p:spPr>
          <a:xfrm>
            <a:off x="8062262" y="6530281"/>
            <a:ext cx="209914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Equipo de negocio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405;p16" descr="Office worker male con relleno sólido">
            <a:extLst>
              <a:ext uri="{FF2B5EF4-FFF2-40B4-BE49-F238E27FC236}">
                <a16:creationId xmlns:a16="http://schemas.microsoft.com/office/drawing/2014/main" id="{642CFAC1-D4B2-436A-8F80-079D6F797589}"/>
              </a:ext>
            </a:extLst>
          </p:cNvPr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3069836" y="6225918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406;p16" descr="Call center con relleno sólido">
            <a:extLst>
              <a:ext uri="{FF2B5EF4-FFF2-40B4-BE49-F238E27FC236}">
                <a16:creationId xmlns:a16="http://schemas.microsoft.com/office/drawing/2014/main" id="{C472DFC2-CDA2-4022-87DD-7C167F271166}"/>
              </a:ext>
            </a:extLst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7820182" y="6221760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407;p16" descr="Head with gears con relleno sólido">
            <a:extLst>
              <a:ext uri="{FF2B5EF4-FFF2-40B4-BE49-F238E27FC236}">
                <a16:creationId xmlns:a16="http://schemas.microsoft.com/office/drawing/2014/main" id="{1D41E257-1DB0-4759-B88A-8595E4F82D9E}"/>
              </a:ext>
            </a:extLst>
          </p:cNvPr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724155" y="5955833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408;p16" descr="Target Audience con relleno sólido">
            <a:extLst>
              <a:ext uri="{FF2B5EF4-FFF2-40B4-BE49-F238E27FC236}">
                <a16:creationId xmlns:a16="http://schemas.microsoft.com/office/drawing/2014/main" id="{7216BC23-131C-4185-9A87-8E2C8749891A}"/>
              </a:ext>
            </a:extLst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5372672" y="5919425"/>
            <a:ext cx="307778" cy="307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409;p16" descr="Bell con relleno sólido">
            <a:extLst>
              <a:ext uri="{FF2B5EF4-FFF2-40B4-BE49-F238E27FC236}">
                <a16:creationId xmlns:a16="http://schemas.microsoft.com/office/drawing/2014/main" id="{E231A59D-4F60-4FA9-83A0-915CB78894D7}"/>
              </a:ext>
            </a:extLst>
          </p:cNvPr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5406625" y="6226398"/>
            <a:ext cx="234547" cy="234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410;p16" descr="Ui Ux con relleno sólido">
            <a:extLst>
              <a:ext uri="{FF2B5EF4-FFF2-40B4-BE49-F238E27FC236}">
                <a16:creationId xmlns:a16="http://schemas.microsoft.com/office/drawing/2014/main" id="{72B21147-BB23-45E1-8F9B-911210525BB0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94052" y="6210203"/>
            <a:ext cx="270266" cy="270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411;p16" descr="Coins con relleno sólido">
            <a:extLst>
              <a:ext uri="{FF2B5EF4-FFF2-40B4-BE49-F238E27FC236}">
                <a16:creationId xmlns:a16="http://schemas.microsoft.com/office/drawing/2014/main" id="{5C20E309-7521-484F-B90B-C9C3E27E023F}"/>
              </a:ext>
            </a:extLst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3079680" y="5960683"/>
            <a:ext cx="240707" cy="240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412;p16" descr="Single gear con relleno sólido">
            <a:extLst>
              <a:ext uri="{FF2B5EF4-FFF2-40B4-BE49-F238E27FC236}">
                <a16:creationId xmlns:a16="http://schemas.microsoft.com/office/drawing/2014/main" id="{A4A527EB-838A-4D1E-B459-048C88EEA562}"/>
              </a:ext>
            </a:extLst>
          </p:cNvPr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7812995" y="5930198"/>
            <a:ext cx="278763" cy="278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413;p16" descr="Server con relleno sólido">
            <a:extLst>
              <a:ext uri="{FF2B5EF4-FFF2-40B4-BE49-F238E27FC236}">
                <a16:creationId xmlns:a16="http://schemas.microsoft.com/office/drawing/2014/main" id="{10B1F4B0-5E70-4153-9C3D-95E44533683B}"/>
              </a:ext>
            </a:extLst>
          </p:cNvPr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10182514" y="5983981"/>
            <a:ext cx="246948" cy="246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414;p16" descr="Flowchart con relleno sólido">
            <a:extLst>
              <a:ext uri="{FF2B5EF4-FFF2-40B4-BE49-F238E27FC236}">
                <a16:creationId xmlns:a16="http://schemas.microsoft.com/office/drawing/2014/main" id="{2192B7AD-1270-49A2-A435-D3E6058444AC}"/>
              </a:ext>
            </a:extLst>
          </p:cNvPr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3063462" y="6522468"/>
            <a:ext cx="225361" cy="225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415;p16" descr="List con relleno sólido">
            <a:extLst>
              <a:ext uri="{FF2B5EF4-FFF2-40B4-BE49-F238E27FC236}">
                <a16:creationId xmlns:a16="http://schemas.microsoft.com/office/drawing/2014/main" id="{FD00C08F-48B7-4B97-AA79-55AE98D563F3}"/>
              </a:ext>
            </a:extLst>
          </p:cNvPr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5396653" y="6510298"/>
            <a:ext cx="244519" cy="244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416;p16" descr="Briefcase con relleno sólido">
            <a:extLst>
              <a:ext uri="{FF2B5EF4-FFF2-40B4-BE49-F238E27FC236}">
                <a16:creationId xmlns:a16="http://schemas.microsoft.com/office/drawing/2014/main" id="{DA09ED43-1EE4-40EA-B4C2-161174A69569}"/>
              </a:ext>
            </a:extLst>
          </p:cNvPr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7820182" y="6521737"/>
            <a:ext cx="225047" cy="225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417;p16" descr="Target Audience con relleno sólido">
            <a:extLst>
              <a:ext uri="{FF2B5EF4-FFF2-40B4-BE49-F238E27FC236}">
                <a16:creationId xmlns:a16="http://schemas.microsoft.com/office/drawing/2014/main" id="{993A82FE-3084-492D-95ED-FFB997CF7D8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99945" y="1715416"/>
            <a:ext cx="307778" cy="307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418;p16" descr="Person with idea con relleno sólido">
            <a:extLst>
              <a:ext uri="{FF2B5EF4-FFF2-40B4-BE49-F238E27FC236}">
                <a16:creationId xmlns:a16="http://schemas.microsoft.com/office/drawing/2014/main" id="{222186AA-12ED-4D44-BBA0-90C06B42CA2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081768" y="1717047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419;p16" descr="Office worker male con relleno sólido">
            <a:extLst>
              <a:ext uri="{FF2B5EF4-FFF2-40B4-BE49-F238E27FC236}">
                <a16:creationId xmlns:a16="http://schemas.microsoft.com/office/drawing/2014/main" id="{ED94C53F-9F14-468F-A6BA-831216658C49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617822" y="1734808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420;p16" descr="Call center con relleno sólido">
            <a:extLst>
              <a:ext uri="{FF2B5EF4-FFF2-40B4-BE49-F238E27FC236}">
                <a16:creationId xmlns:a16="http://schemas.microsoft.com/office/drawing/2014/main" id="{C10D87B5-BEE1-4940-8F60-E9A4CB53D7E9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063133" y="1382353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421;p16" descr="Head with gears con relleno sólido">
            <a:extLst>
              <a:ext uri="{FF2B5EF4-FFF2-40B4-BE49-F238E27FC236}">
                <a16:creationId xmlns:a16="http://schemas.microsoft.com/office/drawing/2014/main" id="{D9D4FEF6-C3AE-4D6E-8D39-B6AC9B4B936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38241" y="1401560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422;p16" descr="List con relleno sólido">
            <a:extLst>
              <a:ext uri="{FF2B5EF4-FFF2-40B4-BE49-F238E27FC236}">
                <a16:creationId xmlns:a16="http://schemas.microsoft.com/office/drawing/2014/main" id="{C5BAA34F-D17B-46BC-BA13-D5D86D3A2F79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1353102" y="1721155"/>
            <a:ext cx="244519" cy="244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423;p16" descr="Briefcase con relleno sólido">
            <a:extLst>
              <a:ext uri="{FF2B5EF4-FFF2-40B4-BE49-F238E27FC236}">
                <a16:creationId xmlns:a16="http://schemas.microsoft.com/office/drawing/2014/main" id="{C96DD79B-985F-4D7A-BA26-A143C0B970B3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1361421" y="1397087"/>
            <a:ext cx="225047" cy="225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424;p16" descr="Target Audience con relleno sólido">
            <a:extLst>
              <a:ext uri="{FF2B5EF4-FFF2-40B4-BE49-F238E27FC236}">
                <a16:creationId xmlns:a16="http://schemas.microsoft.com/office/drawing/2014/main" id="{8BBF715F-78EE-403D-B145-A96B88650C8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59794" y="2025458"/>
            <a:ext cx="276516" cy="276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425;p16" descr="Coins con relleno sólido">
            <a:extLst>
              <a:ext uri="{FF2B5EF4-FFF2-40B4-BE49-F238E27FC236}">
                <a16:creationId xmlns:a16="http://schemas.microsoft.com/office/drawing/2014/main" id="{BE467871-04E6-4FB8-8397-819E55DA4A60}"/>
              </a:ext>
            </a:extLst>
          </p:cNvPr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11387339" y="2046605"/>
            <a:ext cx="240707" cy="240707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426;p16">
            <a:extLst>
              <a:ext uri="{FF2B5EF4-FFF2-40B4-BE49-F238E27FC236}">
                <a16:creationId xmlns:a16="http://schemas.microsoft.com/office/drawing/2014/main" id="{75B62C49-1CBC-42AC-9C43-6CB12753F0A7}"/>
              </a:ext>
            </a:extLst>
          </p:cNvPr>
          <p:cNvSpPr txBox="1"/>
          <p:nvPr/>
        </p:nvSpPr>
        <p:spPr>
          <a:xfrm>
            <a:off x="11264686" y="4743495"/>
            <a:ext cx="422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 dirty="0">
                <a:ln>
                  <a:noFill/>
                </a:ln>
                <a:solidFill>
                  <a:srgbClr val="D3114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16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D3114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427;p16">
            <a:extLst>
              <a:ext uri="{FF2B5EF4-FFF2-40B4-BE49-F238E27FC236}">
                <a16:creationId xmlns:a16="http://schemas.microsoft.com/office/drawing/2014/main" id="{9A3389D3-8377-4C1C-AA26-8CA044BDF6BA}"/>
              </a:ext>
            </a:extLst>
          </p:cNvPr>
          <p:cNvSpPr txBox="1"/>
          <p:nvPr/>
        </p:nvSpPr>
        <p:spPr>
          <a:xfrm>
            <a:off x="10451103" y="6500563"/>
            <a:ext cx="14448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Proceso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428;p16">
            <a:extLst>
              <a:ext uri="{FF2B5EF4-FFF2-40B4-BE49-F238E27FC236}">
                <a16:creationId xmlns:a16="http://schemas.microsoft.com/office/drawing/2014/main" id="{75E0912E-43AC-482D-9A8E-484AF44416F6}"/>
              </a:ext>
            </a:extLst>
          </p:cNvPr>
          <p:cNvSpPr txBox="1"/>
          <p:nvPr/>
        </p:nvSpPr>
        <p:spPr>
          <a:xfrm>
            <a:off x="10451103" y="6229872"/>
            <a:ext cx="1444758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Actividad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429;p16">
            <a:extLst>
              <a:ext uri="{FF2B5EF4-FFF2-40B4-BE49-F238E27FC236}">
                <a16:creationId xmlns:a16="http://schemas.microsoft.com/office/drawing/2014/main" id="{9A120EE2-CB9E-4454-A0DC-5ECDA562AC38}"/>
              </a:ext>
            </a:extLst>
          </p:cNvPr>
          <p:cNvSpPr txBox="1"/>
          <p:nvPr/>
        </p:nvSpPr>
        <p:spPr>
          <a:xfrm>
            <a:off x="964318" y="6519045"/>
            <a:ext cx="121976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Business Partner</a:t>
            </a:r>
          </a:p>
        </p:txBody>
      </p:sp>
      <p:pic>
        <p:nvPicPr>
          <p:cNvPr id="148" name="Google Shape;430;p16" descr="Person with idea con relleno sólido">
            <a:extLst>
              <a:ext uri="{FF2B5EF4-FFF2-40B4-BE49-F238E27FC236}">
                <a16:creationId xmlns:a16="http://schemas.microsoft.com/office/drawing/2014/main" id="{2A6F7876-0145-4967-8EC9-F7811A3E96D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6069" y="6517114"/>
            <a:ext cx="237399" cy="237399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431;p16">
            <a:extLst>
              <a:ext uri="{FF2B5EF4-FFF2-40B4-BE49-F238E27FC236}">
                <a16:creationId xmlns:a16="http://schemas.microsoft.com/office/drawing/2014/main" id="{2DA57299-9120-4B81-919B-634546BAC410}"/>
              </a:ext>
            </a:extLst>
          </p:cNvPr>
          <p:cNvSpPr/>
          <p:nvPr/>
        </p:nvSpPr>
        <p:spPr>
          <a:xfrm>
            <a:off x="10174783" y="6218301"/>
            <a:ext cx="28725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0" name="Google Shape;432;p16">
            <a:extLst>
              <a:ext uri="{FF2B5EF4-FFF2-40B4-BE49-F238E27FC236}">
                <a16:creationId xmlns:a16="http://schemas.microsoft.com/office/drawing/2014/main" id="{76ABACD9-585D-46E5-99E8-0A1D244044D9}"/>
              </a:ext>
            </a:extLst>
          </p:cNvPr>
          <p:cNvSpPr/>
          <p:nvPr/>
        </p:nvSpPr>
        <p:spPr>
          <a:xfrm>
            <a:off x="10181133" y="6473167"/>
            <a:ext cx="28725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</a:t>
            </a:r>
          </a:p>
        </p:txBody>
      </p:sp>
      <p:sp>
        <p:nvSpPr>
          <p:cNvPr id="151" name="Google Shape;433;p16">
            <a:extLst>
              <a:ext uri="{FF2B5EF4-FFF2-40B4-BE49-F238E27FC236}">
                <a16:creationId xmlns:a16="http://schemas.microsoft.com/office/drawing/2014/main" id="{B4225BEF-C783-4C4A-9D64-0340F9F21669}"/>
              </a:ext>
            </a:extLst>
          </p:cNvPr>
          <p:cNvSpPr/>
          <p:nvPr/>
        </p:nvSpPr>
        <p:spPr>
          <a:xfrm>
            <a:off x="835931" y="2008917"/>
            <a:ext cx="4203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P:1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A: 1,2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2" name="Google Shape;434;p16">
            <a:extLst>
              <a:ext uri="{FF2B5EF4-FFF2-40B4-BE49-F238E27FC236}">
                <a16:creationId xmlns:a16="http://schemas.microsoft.com/office/drawing/2014/main" id="{5D480040-635F-4881-9FCD-4A7477C884A8}"/>
              </a:ext>
            </a:extLst>
          </p:cNvPr>
          <p:cNvSpPr/>
          <p:nvPr/>
        </p:nvSpPr>
        <p:spPr>
          <a:xfrm>
            <a:off x="1873898" y="2004987"/>
            <a:ext cx="4203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P: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A: 3,4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3" name="Google Shape;435;p16">
            <a:extLst>
              <a:ext uri="{FF2B5EF4-FFF2-40B4-BE49-F238E27FC236}">
                <a16:creationId xmlns:a16="http://schemas.microsoft.com/office/drawing/2014/main" id="{5FA02A05-DF17-4C04-B196-281A4FB46FB5}"/>
              </a:ext>
            </a:extLst>
          </p:cNvPr>
          <p:cNvSpPr/>
          <p:nvPr/>
        </p:nvSpPr>
        <p:spPr>
          <a:xfrm>
            <a:off x="2762839" y="1997544"/>
            <a:ext cx="5709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P: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A: 5,6,7,8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4" name="Google Shape;436;p16">
            <a:extLst>
              <a:ext uri="{FF2B5EF4-FFF2-40B4-BE49-F238E27FC236}">
                <a16:creationId xmlns:a16="http://schemas.microsoft.com/office/drawing/2014/main" id="{9E753634-907B-46FB-9926-0D5CB96F210C}"/>
              </a:ext>
            </a:extLst>
          </p:cNvPr>
          <p:cNvSpPr/>
          <p:nvPr/>
        </p:nvSpPr>
        <p:spPr>
          <a:xfrm>
            <a:off x="2871542" y="2953640"/>
            <a:ext cx="4701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P: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A: 9,10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5" name="Google Shape;437;p16">
            <a:extLst>
              <a:ext uri="{FF2B5EF4-FFF2-40B4-BE49-F238E27FC236}">
                <a16:creationId xmlns:a16="http://schemas.microsoft.com/office/drawing/2014/main" id="{8539AACF-E462-4DBC-A9C9-B5113EC08126}"/>
              </a:ext>
            </a:extLst>
          </p:cNvPr>
          <p:cNvSpPr/>
          <p:nvPr/>
        </p:nvSpPr>
        <p:spPr>
          <a:xfrm>
            <a:off x="3862011" y="2959688"/>
            <a:ext cx="5196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P: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A: 11,12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6" name="Google Shape;438;p16">
            <a:extLst>
              <a:ext uri="{FF2B5EF4-FFF2-40B4-BE49-F238E27FC236}">
                <a16:creationId xmlns:a16="http://schemas.microsoft.com/office/drawing/2014/main" id="{0A01A68B-BE46-4EC0-B1BC-4DBAC9533156}"/>
              </a:ext>
            </a:extLst>
          </p:cNvPr>
          <p:cNvSpPr/>
          <p:nvPr/>
        </p:nvSpPr>
        <p:spPr>
          <a:xfrm>
            <a:off x="4779057" y="2959788"/>
            <a:ext cx="6447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P:1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A: 13,14,15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7" name="Google Shape;439;p16">
            <a:extLst>
              <a:ext uri="{FF2B5EF4-FFF2-40B4-BE49-F238E27FC236}">
                <a16:creationId xmlns:a16="http://schemas.microsoft.com/office/drawing/2014/main" id="{67858B46-CA5C-41A1-9F86-BD69A71BB5D5}"/>
              </a:ext>
            </a:extLst>
          </p:cNvPr>
          <p:cNvSpPr/>
          <p:nvPr/>
        </p:nvSpPr>
        <p:spPr>
          <a:xfrm>
            <a:off x="4541837" y="3963866"/>
            <a:ext cx="89479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P: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A: 16,17,18,19,20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8" name="Google Shape;440;p16">
            <a:extLst>
              <a:ext uri="{FF2B5EF4-FFF2-40B4-BE49-F238E27FC236}">
                <a16:creationId xmlns:a16="http://schemas.microsoft.com/office/drawing/2014/main" id="{63699B41-C24A-449C-A03F-04CA0DC994A2}"/>
              </a:ext>
            </a:extLst>
          </p:cNvPr>
          <p:cNvSpPr/>
          <p:nvPr/>
        </p:nvSpPr>
        <p:spPr>
          <a:xfrm>
            <a:off x="5568511" y="3984708"/>
            <a:ext cx="894797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P: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A: 25,26,27,28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9" name="Google Shape;441;p16">
            <a:extLst>
              <a:ext uri="{FF2B5EF4-FFF2-40B4-BE49-F238E27FC236}">
                <a16:creationId xmlns:a16="http://schemas.microsoft.com/office/drawing/2014/main" id="{12A7DCD6-83C5-447C-839E-14CCD06C8694}"/>
              </a:ext>
            </a:extLst>
          </p:cNvPr>
          <p:cNvSpPr/>
          <p:nvPr/>
        </p:nvSpPr>
        <p:spPr>
          <a:xfrm>
            <a:off x="6089508" y="1278399"/>
            <a:ext cx="220903" cy="1083109"/>
          </a:xfrm>
          <a:prstGeom prst="rightBrace">
            <a:avLst>
              <a:gd name="adj1" fmla="val 8333"/>
              <a:gd name="adj2" fmla="val 50000"/>
            </a:avLst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442;p16">
            <a:extLst>
              <a:ext uri="{FF2B5EF4-FFF2-40B4-BE49-F238E27FC236}">
                <a16:creationId xmlns:a16="http://schemas.microsoft.com/office/drawing/2014/main" id="{7CFD23C6-6F64-427F-9FDD-04569CF90F53}"/>
              </a:ext>
            </a:extLst>
          </p:cNvPr>
          <p:cNvSpPr/>
          <p:nvPr/>
        </p:nvSpPr>
        <p:spPr>
          <a:xfrm rot="-5400000">
            <a:off x="5929850" y="2065072"/>
            <a:ext cx="1057169" cy="200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P: 1; </a:t>
            </a: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A: 21,22,23,24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1" name="Google Shape;443;p16">
            <a:extLst>
              <a:ext uri="{FF2B5EF4-FFF2-40B4-BE49-F238E27FC236}">
                <a16:creationId xmlns:a16="http://schemas.microsoft.com/office/drawing/2014/main" id="{8CCF37A3-4366-4CB8-85F6-281B8BF10B0A}"/>
              </a:ext>
            </a:extLst>
          </p:cNvPr>
          <p:cNvSpPr/>
          <p:nvPr/>
        </p:nvSpPr>
        <p:spPr>
          <a:xfrm>
            <a:off x="10253350" y="2123450"/>
            <a:ext cx="7410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P: 11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2" name="Google Shape;444;p16">
            <a:extLst>
              <a:ext uri="{FF2B5EF4-FFF2-40B4-BE49-F238E27FC236}">
                <a16:creationId xmlns:a16="http://schemas.microsoft.com/office/drawing/2014/main" id="{54736861-094D-430F-815A-2051D78C571D}"/>
              </a:ext>
            </a:extLst>
          </p:cNvPr>
          <p:cNvSpPr/>
          <p:nvPr/>
        </p:nvSpPr>
        <p:spPr>
          <a:xfrm>
            <a:off x="7298176" y="3100475"/>
            <a:ext cx="4203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P: 5,6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3" name="Google Shape;445;p16">
            <a:extLst>
              <a:ext uri="{FF2B5EF4-FFF2-40B4-BE49-F238E27FC236}">
                <a16:creationId xmlns:a16="http://schemas.microsoft.com/office/drawing/2014/main" id="{134A3A5B-6906-42B1-8629-1EE03F885996}"/>
              </a:ext>
            </a:extLst>
          </p:cNvPr>
          <p:cNvSpPr/>
          <p:nvPr/>
        </p:nvSpPr>
        <p:spPr>
          <a:xfrm>
            <a:off x="8340072" y="3096175"/>
            <a:ext cx="3747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P: 7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4" name="Google Shape;446;p16">
            <a:extLst>
              <a:ext uri="{FF2B5EF4-FFF2-40B4-BE49-F238E27FC236}">
                <a16:creationId xmlns:a16="http://schemas.microsoft.com/office/drawing/2014/main" id="{80D48B6F-48A0-4A9C-9B37-DA9A1C84DE7E}"/>
              </a:ext>
            </a:extLst>
          </p:cNvPr>
          <p:cNvSpPr/>
          <p:nvPr/>
        </p:nvSpPr>
        <p:spPr>
          <a:xfrm>
            <a:off x="9145926" y="3088000"/>
            <a:ext cx="3747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P: 8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5" name="Google Shape;447;p16">
            <a:extLst>
              <a:ext uri="{FF2B5EF4-FFF2-40B4-BE49-F238E27FC236}">
                <a16:creationId xmlns:a16="http://schemas.microsoft.com/office/drawing/2014/main" id="{FFE72FC1-77E9-463E-9583-2E4B894CD4B2}"/>
              </a:ext>
            </a:extLst>
          </p:cNvPr>
          <p:cNvSpPr/>
          <p:nvPr/>
        </p:nvSpPr>
        <p:spPr>
          <a:xfrm>
            <a:off x="9344900" y="2100325"/>
            <a:ext cx="4701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P: 9,10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6" name="Google Shape;448;p16">
            <a:extLst>
              <a:ext uri="{FF2B5EF4-FFF2-40B4-BE49-F238E27FC236}">
                <a16:creationId xmlns:a16="http://schemas.microsoft.com/office/drawing/2014/main" id="{9F196187-016C-4A8A-9A82-76AC5BB3A67D}"/>
              </a:ext>
            </a:extLst>
          </p:cNvPr>
          <p:cNvSpPr/>
          <p:nvPr/>
        </p:nvSpPr>
        <p:spPr>
          <a:xfrm>
            <a:off x="10883002" y="2290651"/>
            <a:ext cx="4701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P: 17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7" name="Google Shape;449;p16">
            <a:extLst>
              <a:ext uri="{FF2B5EF4-FFF2-40B4-BE49-F238E27FC236}">
                <a16:creationId xmlns:a16="http://schemas.microsoft.com/office/drawing/2014/main" id="{34FA2343-FA56-43D0-8207-E4DB69304F0B}"/>
              </a:ext>
            </a:extLst>
          </p:cNvPr>
          <p:cNvSpPr/>
          <p:nvPr/>
        </p:nvSpPr>
        <p:spPr>
          <a:xfrm>
            <a:off x="7053300" y="4037175"/>
            <a:ext cx="5196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P: 2,3,4 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8" name="Google Shape;450;p16">
            <a:extLst>
              <a:ext uri="{FF2B5EF4-FFF2-40B4-BE49-F238E27FC236}">
                <a16:creationId xmlns:a16="http://schemas.microsoft.com/office/drawing/2014/main" id="{3BDEE34B-F6FA-40EF-94E4-C009C2A20A92}"/>
              </a:ext>
            </a:extLst>
          </p:cNvPr>
          <p:cNvSpPr/>
          <p:nvPr/>
        </p:nvSpPr>
        <p:spPr>
          <a:xfrm>
            <a:off x="10688555" y="4969850"/>
            <a:ext cx="10749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P: 1</a:t>
            </a:r>
            <a:r>
              <a:rPr kumimoji="0" lang="es-MX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2, 13, 13-1, 14, 15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9" name="Google Shape;392;p16">
            <a:extLst>
              <a:ext uri="{FF2B5EF4-FFF2-40B4-BE49-F238E27FC236}">
                <a16:creationId xmlns:a16="http://schemas.microsoft.com/office/drawing/2014/main" id="{5FF848DB-BB81-4588-83EF-924A0DE97CA3}"/>
              </a:ext>
            </a:extLst>
          </p:cNvPr>
          <p:cNvSpPr txBox="1"/>
          <p:nvPr/>
        </p:nvSpPr>
        <p:spPr>
          <a:xfrm>
            <a:off x="1196507" y="1350422"/>
            <a:ext cx="1041378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lang="es-MX" sz="1000" kern="0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SLA:  2 días *</a:t>
            </a:r>
          </a:p>
        </p:txBody>
      </p:sp>
      <p:sp>
        <p:nvSpPr>
          <p:cNvPr id="170" name="Google Shape;392;p16">
            <a:extLst>
              <a:ext uri="{FF2B5EF4-FFF2-40B4-BE49-F238E27FC236}">
                <a16:creationId xmlns:a16="http://schemas.microsoft.com/office/drawing/2014/main" id="{AADDED85-7B03-45FE-A354-4747836A62F3}"/>
              </a:ext>
            </a:extLst>
          </p:cNvPr>
          <p:cNvSpPr txBox="1"/>
          <p:nvPr/>
        </p:nvSpPr>
        <p:spPr>
          <a:xfrm>
            <a:off x="2206873" y="1348215"/>
            <a:ext cx="1041378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lang="es-MX" sz="1000" kern="0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SLA: 1 día 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392;p16">
            <a:extLst>
              <a:ext uri="{FF2B5EF4-FFF2-40B4-BE49-F238E27FC236}">
                <a16:creationId xmlns:a16="http://schemas.microsoft.com/office/drawing/2014/main" id="{F05B95AF-1D34-4A9F-80D5-4FB2F41861F5}"/>
              </a:ext>
            </a:extLst>
          </p:cNvPr>
          <p:cNvSpPr txBox="1"/>
          <p:nvPr/>
        </p:nvSpPr>
        <p:spPr>
          <a:xfrm>
            <a:off x="3279894" y="2315386"/>
            <a:ext cx="1041378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lang="es-MX" sz="1000" kern="0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SLA: 1 día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392;p16">
            <a:extLst>
              <a:ext uri="{FF2B5EF4-FFF2-40B4-BE49-F238E27FC236}">
                <a16:creationId xmlns:a16="http://schemas.microsoft.com/office/drawing/2014/main" id="{B9D99064-6ADC-4BDC-AF2A-EE9D17E58FF4}"/>
              </a:ext>
            </a:extLst>
          </p:cNvPr>
          <p:cNvSpPr txBox="1"/>
          <p:nvPr/>
        </p:nvSpPr>
        <p:spPr>
          <a:xfrm>
            <a:off x="2238806" y="2310469"/>
            <a:ext cx="1041378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lang="es-MX" sz="1000" kern="0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SLA: 3 días 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392;p16">
            <a:extLst>
              <a:ext uri="{FF2B5EF4-FFF2-40B4-BE49-F238E27FC236}">
                <a16:creationId xmlns:a16="http://schemas.microsoft.com/office/drawing/2014/main" id="{F99B0DC4-5C3C-49A6-8C57-A2E7C442EF26}"/>
              </a:ext>
            </a:extLst>
          </p:cNvPr>
          <p:cNvSpPr txBox="1"/>
          <p:nvPr/>
        </p:nvSpPr>
        <p:spPr>
          <a:xfrm>
            <a:off x="4313475" y="2316409"/>
            <a:ext cx="1041378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lang="es-MX" sz="1000" kern="0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SLA: 5 días 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392;p16">
            <a:extLst>
              <a:ext uri="{FF2B5EF4-FFF2-40B4-BE49-F238E27FC236}">
                <a16:creationId xmlns:a16="http://schemas.microsoft.com/office/drawing/2014/main" id="{85A255A0-C40F-49C2-A2B5-DDC9F63A15F2}"/>
              </a:ext>
            </a:extLst>
          </p:cNvPr>
          <p:cNvSpPr txBox="1"/>
          <p:nvPr/>
        </p:nvSpPr>
        <p:spPr>
          <a:xfrm>
            <a:off x="4327625" y="3226362"/>
            <a:ext cx="1041378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lang="es-MX" sz="1000" kern="0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SLA: 5 días 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392;p16">
            <a:extLst>
              <a:ext uri="{FF2B5EF4-FFF2-40B4-BE49-F238E27FC236}">
                <a16:creationId xmlns:a16="http://schemas.microsoft.com/office/drawing/2014/main" id="{572FF34A-7013-4BA9-9A5B-C0B0BE252833}"/>
              </a:ext>
            </a:extLst>
          </p:cNvPr>
          <p:cNvSpPr txBox="1"/>
          <p:nvPr/>
        </p:nvSpPr>
        <p:spPr>
          <a:xfrm>
            <a:off x="5399712" y="3088078"/>
            <a:ext cx="1041378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lang="es-MX" sz="1000" kern="0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SLA: 3 días 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392;p16">
            <a:extLst>
              <a:ext uri="{FF2B5EF4-FFF2-40B4-BE49-F238E27FC236}">
                <a16:creationId xmlns:a16="http://schemas.microsoft.com/office/drawing/2014/main" id="{55074412-702B-4781-B5BF-16D0A392FCD0}"/>
              </a:ext>
            </a:extLst>
          </p:cNvPr>
          <p:cNvSpPr txBox="1"/>
          <p:nvPr/>
        </p:nvSpPr>
        <p:spPr>
          <a:xfrm rot="16200000">
            <a:off x="5952058" y="1935917"/>
            <a:ext cx="712806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lang="es-MX" sz="1000" kern="0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SLA: 2 día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TextBox 33">
            <a:extLst>
              <a:ext uri="{FF2B5EF4-FFF2-40B4-BE49-F238E27FC236}">
                <a16:creationId xmlns:a16="http://schemas.microsoft.com/office/drawing/2014/main" id="{6AEA8FF3-2E36-4167-B054-5FDEA6B7BE5C}"/>
              </a:ext>
            </a:extLst>
          </p:cNvPr>
          <p:cNvSpPr txBox="1"/>
          <p:nvPr/>
        </p:nvSpPr>
        <p:spPr>
          <a:xfrm>
            <a:off x="3341642" y="155891"/>
            <a:ext cx="10281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MX" sz="2400" b="1" noProof="0" dirty="0">
                <a:latin typeface="Avenir Next Medium" panose="020B0503020202020204" pitchFamily="34" charset="0"/>
              </a:rPr>
              <a:t>Ciclo del Proyecto por Hitos</a:t>
            </a:r>
          </a:p>
        </p:txBody>
      </p:sp>
      <p:sp>
        <p:nvSpPr>
          <p:cNvPr id="179" name="Rectangle 31">
            <a:extLst>
              <a:ext uri="{FF2B5EF4-FFF2-40B4-BE49-F238E27FC236}">
                <a16:creationId xmlns:a16="http://schemas.microsoft.com/office/drawing/2014/main" id="{53908735-B4AF-4C47-9F7F-CCBCA43FF079}"/>
              </a:ext>
            </a:extLst>
          </p:cNvPr>
          <p:cNvSpPr/>
          <p:nvPr/>
        </p:nvSpPr>
        <p:spPr>
          <a:xfrm>
            <a:off x="11935316" y="90596"/>
            <a:ext cx="64594" cy="676894"/>
          </a:xfrm>
          <a:prstGeom prst="rect">
            <a:avLst/>
          </a:prstGeom>
          <a:solidFill>
            <a:srgbClr val="C009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pic>
        <p:nvPicPr>
          <p:cNvPr id="180" name="Google Shape;355;p16" descr="Person with idea con relleno sólido">
            <a:extLst>
              <a:ext uri="{FF2B5EF4-FFF2-40B4-BE49-F238E27FC236}">
                <a16:creationId xmlns:a16="http://schemas.microsoft.com/office/drawing/2014/main" id="{53842C41-BA95-43D7-8E38-1FA893A3A40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25664" y="2686844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355;p16" descr="Person with idea con relleno sólido">
            <a:extLst>
              <a:ext uri="{FF2B5EF4-FFF2-40B4-BE49-F238E27FC236}">
                <a16:creationId xmlns:a16="http://schemas.microsoft.com/office/drawing/2014/main" id="{2C40B2B9-189C-42B1-95FB-B34BA3C59C1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15633" y="2698099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358;p16" descr="Office worker male con relleno sólido">
            <a:extLst>
              <a:ext uri="{FF2B5EF4-FFF2-40B4-BE49-F238E27FC236}">
                <a16:creationId xmlns:a16="http://schemas.microsoft.com/office/drawing/2014/main" id="{8FCC2BA5-B28C-4C98-9543-174ABA35343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512860" y="2692098"/>
            <a:ext cx="237399" cy="23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" name="Imagen 1023">
            <a:extLst>
              <a:ext uri="{FF2B5EF4-FFF2-40B4-BE49-F238E27FC236}">
                <a16:creationId xmlns:a16="http://schemas.microsoft.com/office/drawing/2014/main" id="{C2A4DA36-0F67-4895-80D5-748C6702C28F}"/>
              </a:ext>
            </a:extLst>
          </p:cNvPr>
          <p:cNvPicPr>
            <a:picLocks noChangeAspect="1"/>
          </p:cNvPicPr>
          <p:nvPr/>
        </p:nvPicPr>
        <p:blipFill>
          <a:blip r:embed="rId2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18" y="3400425"/>
            <a:ext cx="371475" cy="352425"/>
          </a:xfrm>
          <a:prstGeom prst="rect">
            <a:avLst/>
          </a:prstGeom>
        </p:spPr>
      </p:pic>
      <p:sp>
        <p:nvSpPr>
          <p:cNvPr id="194" name="Google Shape;332;p16">
            <a:extLst>
              <a:ext uri="{FF2B5EF4-FFF2-40B4-BE49-F238E27FC236}">
                <a16:creationId xmlns:a16="http://schemas.microsoft.com/office/drawing/2014/main" id="{064CE6CC-45A4-4850-8068-C848D7DFC6E4}"/>
              </a:ext>
            </a:extLst>
          </p:cNvPr>
          <p:cNvSpPr txBox="1"/>
          <p:nvPr/>
        </p:nvSpPr>
        <p:spPr>
          <a:xfrm>
            <a:off x="1290999" y="2452217"/>
            <a:ext cx="79195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kumimoji="0" lang="es-MX" sz="60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Output:</a:t>
            </a:r>
            <a:endParaRPr lang="es-MX" sz="600" kern="0" dirty="0">
              <a:solidFill>
                <a:srgbClr val="5E5E5E"/>
              </a:solidFill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kumimoji="0" lang="es-MX" sz="60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Fecha de presentación al Comité Directo del Concept </a:t>
            </a:r>
            <a:r>
              <a:rPr kumimoji="0" lang="es-MX" sz="600" i="0" u="none" strike="noStrike" kern="0" cap="none" spc="0" normalizeH="0" baseline="0" noProof="0" dirty="0" err="1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Request</a:t>
            </a:r>
            <a:endParaRPr kumimoji="0" lang="es-MX" sz="600" i="0" u="none" strike="noStrike" kern="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endParaRPr lang="es-MX" sz="600" kern="0" dirty="0">
              <a:solidFill>
                <a:srgbClr val="5E5E5E"/>
              </a:solidFill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kumimoji="0" lang="es-MX" sz="60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*DI obtiene la </a:t>
            </a:r>
            <a:r>
              <a:rPr kumimoji="0" lang="es-MX" sz="600" i="0" u="none" strike="noStrike" kern="0" cap="none" spc="0" normalizeH="0" baseline="0" noProof="0" dirty="0" err="1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info</a:t>
            </a:r>
            <a:r>
              <a:rPr kumimoji="0" lang="es-MX" sz="60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de los criterios de aceptación</a:t>
            </a:r>
            <a:endParaRPr kumimoji="0" lang="es-MX" sz="14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32" name="Picture 8" descr="Zoho CRM Avis 2024 | Tarifs, Avantages &amp; Inconvénients">
            <a:extLst>
              <a:ext uri="{FF2B5EF4-FFF2-40B4-BE49-F238E27FC236}">
                <a16:creationId xmlns:a16="http://schemas.microsoft.com/office/drawing/2014/main" id="{4806ED6E-C837-4174-91FC-47D8332A23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4" t="13802" r="17815" b="21714"/>
          <a:stretch/>
        </p:blipFill>
        <p:spPr bwMode="auto">
          <a:xfrm>
            <a:off x="2021792" y="4033214"/>
            <a:ext cx="408333" cy="213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6" name="Google Shape;332;p16">
            <a:extLst>
              <a:ext uri="{FF2B5EF4-FFF2-40B4-BE49-F238E27FC236}">
                <a16:creationId xmlns:a16="http://schemas.microsoft.com/office/drawing/2014/main" id="{A097F451-00E1-4574-9D30-3FBBEF2A7D89}"/>
              </a:ext>
            </a:extLst>
          </p:cNvPr>
          <p:cNvSpPr txBox="1"/>
          <p:nvPr/>
        </p:nvSpPr>
        <p:spPr>
          <a:xfrm>
            <a:off x="3390809" y="1372132"/>
            <a:ext cx="791956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600"/>
              <a:defRPr/>
            </a:pPr>
            <a:r>
              <a:rPr kumimoji="0" lang="es-MX" sz="600" b="1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Presentación de entendimiento</a:t>
            </a:r>
            <a:endParaRPr kumimoji="0" lang="es-MX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endParaRPr lang="es-MX" sz="600" kern="0" dirty="0">
              <a:solidFill>
                <a:srgbClr val="5E5E5E"/>
              </a:solidFill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lang="es-MX" sz="600" kern="0" dirty="0">
                <a:solidFill>
                  <a:srgbClr val="5E5E5E"/>
                </a:solidFill>
                <a:latin typeface="Arial"/>
                <a:cs typeface="Arial"/>
                <a:sym typeface="Arial"/>
              </a:rPr>
              <a:t>In</a:t>
            </a:r>
            <a:r>
              <a:rPr kumimoji="0" lang="es-MX" sz="600" i="0" u="none" strike="noStrike" kern="0" cap="none" spc="0" normalizeH="0" baseline="0" noProof="0" dirty="0" err="1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put</a:t>
            </a:r>
            <a:r>
              <a:rPr kumimoji="0" lang="es-MX" sz="60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endParaRPr lang="es-MX" sz="600" kern="0" dirty="0">
              <a:solidFill>
                <a:srgbClr val="5E5E5E"/>
              </a:solidFill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lang="es-MX" sz="600" kern="0" dirty="0">
                <a:solidFill>
                  <a:srgbClr val="5E5E5E"/>
                </a:solidFill>
                <a:latin typeface="Arial"/>
                <a:cs typeface="Arial"/>
                <a:sym typeface="Arial"/>
              </a:rPr>
              <a:t>Aprobación de Comité Directivo</a:t>
            </a:r>
            <a:endParaRPr kumimoji="0" lang="es-MX" sz="14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8" name="Google Shape;332;p16">
            <a:extLst>
              <a:ext uri="{FF2B5EF4-FFF2-40B4-BE49-F238E27FC236}">
                <a16:creationId xmlns:a16="http://schemas.microsoft.com/office/drawing/2014/main" id="{7CF16680-BF78-4BAB-92B0-A63B3444C92C}"/>
              </a:ext>
            </a:extLst>
          </p:cNvPr>
          <p:cNvSpPr txBox="1"/>
          <p:nvPr/>
        </p:nvSpPr>
        <p:spPr>
          <a:xfrm>
            <a:off x="3361373" y="3336688"/>
            <a:ext cx="79195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kumimoji="0" lang="es-MX" sz="60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Output: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endParaRPr kumimoji="0" lang="es-MX" sz="600" i="0" u="none" strike="noStrike" kern="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r>
              <a:rPr lang="es-MX" sz="600" kern="0" dirty="0">
                <a:solidFill>
                  <a:srgbClr val="5E5E5E"/>
                </a:solidFill>
                <a:latin typeface="Arial"/>
                <a:cs typeface="Arial"/>
                <a:sym typeface="Arial"/>
              </a:rPr>
              <a:t>Actualización </a:t>
            </a:r>
            <a:r>
              <a:rPr lang="es-MX" sz="600" b="1" kern="0" dirty="0">
                <a:solidFill>
                  <a:srgbClr val="5E5E5E"/>
                </a:solidFill>
                <a:latin typeface="Arial"/>
                <a:cs typeface="Arial"/>
                <a:sym typeface="Arial"/>
              </a:rPr>
              <a:t>F02</a:t>
            </a:r>
            <a:r>
              <a:rPr lang="es-MX" sz="600" kern="0" dirty="0">
                <a:solidFill>
                  <a:srgbClr val="5E5E5E"/>
                </a:solidFill>
                <a:latin typeface="Arial"/>
                <a:cs typeface="Arial"/>
                <a:sym typeface="Arial"/>
              </a:rPr>
              <a:t>: Gobierno de proyecto y plan de comunicación</a:t>
            </a:r>
            <a:endParaRPr kumimoji="0" lang="es-MX" sz="14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28" name="Imagen 1027" descr="Imagen que contiene dibujo, firmar, calle, ciudad&#10;&#10;Descripción generada automáticamente">
            <a:extLst>
              <a:ext uri="{FF2B5EF4-FFF2-40B4-BE49-F238E27FC236}">
                <a16:creationId xmlns:a16="http://schemas.microsoft.com/office/drawing/2014/main" id="{B1D02C80-0164-4BD6-B236-4155D122B1FA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0"/>
              </a:ext>
            </a:extLst>
          </a:blip>
          <a:stretch>
            <a:fillRect/>
          </a:stretch>
        </p:blipFill>
        <p:spPr>
          <a:xfrm>
            <a:off x="4630248" y="1212465"/>
            <a:ext cx="180000" cy="180000"/>
          </a:xfrm>
          <a:prstGeom prst="rect">
            <a:avLst/>
          </a:prstGeom>
        </p:spPr>
      </p:pic>
      <p:pic>
        <p:nvPicPr>
          <p:cNvPr id="1030" name="Imagen 1029" descr="Interfaz de usuario gráfica, Icono&#10;&#10;Descripción generada automáticamente">
            <a:extLst>
              <a:ext uri="{FF2B5EF4-FFF2-40B4-BE49-F238E27FC236}">
                <a16:creationId xmlns:a16="http://schemas.microsoft.com/office/drawing/2014/main" id="{31BA3C26-5D9A-4D46-95AA-34E557EB74B6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2"/>
              </a:ext>
            </a:extLst>
          </a:blip>
          <a:stretch>
            <a:fillRect/>
          </a:stretch>
        </p:blipFill>
        <p:spPr>
          <a:xfrm>
            <a:off x="4862404" y="1212465"/>
            <a:ext cx="190599" cy="180000"/>
          </a:xfrm>
          <a:prstGeom prst="rect">
            <a:avLst/>
          </a:prstGeom>
        </p:spPr>
      </p:pic>
      <p:pic>
        <p:nvPicPr>
          <p:cNvPr id="1034" name="Imagen 1033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517736C4-F5CE-437B-81F8-7CDFDE5577AC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4"/>
              </a:ext>
            </a:extLst>
          </a:blip>
          <a:stretch>
            <a:fillRect/>
          </a:stretch>
        </p:blipFill>
        <p:spPr>
          <a:xfrm>
            <a:off x="3666187" y="1190057"/>
            <a:ext cx="183299" cy="180000"/>
          </a:xfrm>
          <a:prstGeom prst="rect">
            <a:avLst/>
          </a:prstGeom>
        </p:spPr>
      </p:pic>
      <p:pic>
        <p:nvPicPr>
          <p:cNvPr id="208" name="Picture 8" descr="Zoho CRM Avis 2024 | Tarifs, Avantages &amp; Inconvénients">
            <a:extLst>
              <a:ext uri="{FF2B5EF4-FFF2-40B4-BE49-F238E27FC236}">
                <a16:creationId xmlns:a16="http://schemas.microsoft.com/office/drawing/2014/main" id="{2BEDA630-FFF2-4840-9682-EA8849F309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4" t="13802" r="17815" b="21714"/>
          <a:stretch/>
        </p:blipFill>
        <p:spPr bwMode="auto">
          <a:xfrm>
            <a:off x="4030451" y="4752952"/>
            <a:ext cx="408333" cy="213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" name="Imagen 208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2DA785D5-97F2-4429-9E1A-96E005E3B44B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4"/>
              </a:ext>
            </a:extLst>
          </a:blip>
          <a:stretch>
            <a:fillRect/>
          </a:stretch>
        </p:blipFill>
        <p:spPr>
          <a:xfrm>
            <a:off x="4144326" y="4554606"/>
            <a:ext cx="183299" cy="180000"/>
          </a:xfrm>
          <a:prstGeom prst="rect">
            <a:avLst/>
          </a:prstGeom>
        </p:spPr>
      </p:pic>
      <p:sp>
        <p:nvSpPr>
          <p:cNvPr id="210" name="CuadroTexto 209">
            <a:extLst>
              <a:ext uri="{FF2B5EF4-FFF2-40B4-BE49-F238E27FC236}">
                <a16:creationId xmlns:a16="http://schemas.microsoft.com/office/drawing/2014/main" id="{297AF130-CC95-425A-BBF1-01E26DC6D09C}"/>
              </a:ext>
            </a:extLst>
          </p:cNvPr>
          <p:cNvSpPr txBox="1"/>
          <p:nvPr/>
        </p:nvSpPr>
        <p:spPr>
          <a:xfrm>
            <a:off x="3198154" y="10384096"/>
            <a:ext cx="6983707" cy="18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>
                <a:hlinkClick r:id="rId34" tooltip="https://accesoinfohistoria.blogspot.com/"/>
              </a:rPr>
              <a:t>Esta foto</a:t>
            </a:r>
            <a:r>
              <a:rPr lang="es-MX" sz="900"/>
              <a:t> de Autor desconocido está bajo licencia </a:t>
            </a:r>
            <a:r>
              <a:rPr lang="es-MX" sz="900">
                <a:hlinkClick r:id="rId35" tooltip="https://creativecommons.org/licenses/by-nc-nd/3.0/"/>
              </a:rPr>
              <a:t>CC BY-NC-ND</a:t>
            </a:r>
            <a:endParaRPr lang="es-MX" sz="900"/>
          </a:p>
        </p:txBody>
      </p:sp>
      <p:pic>
        <p:nvPicPr>
          <p:cNvPr id="211" name="Picture 8" descr="Zoho CRM Avis 2024 | Tarifs, Avantages &amp; Inconvénients">
            <a:extLst>
              <a:ext uri="{FF2B5EF4-FFF2-40B4-BE49-F238E27FC236}">
                <a16:creationId xmlns:a16="http://schemas.microsoft.com/office/drawing/2014/main" id="{A75F80F7-DDD0-476D-854D-2B9B26C261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4" t="13802" r="17815" b="21714"/>
          <a:stretch/>
        </p:blipFill>
        <p:spPr bwMode="auto">
          <a:xfrm>
            <a:off x="5607588" y="2111591"/>
            <a:ext cx="408333" cy="213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5" name="Google Shape;405;p16" descr="Office worker male con relleno sólido">
            <a:extLst>
              <a:ext uri="{FF2B5EF4-FFF2-40B4-BE49-F238E27FC236}">
                <a16:creationId xmlns:a16="http://schemas.microsoft.com/office/drawing/2014/main" id="{2759AB21-E28E-4705-A065-142F0436C2CB}"/>
              </a:ext>
            </a:extLst>
          </p:cNvPr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3153410" y="61537"/>
            <a:ext cx="237399" cy="2373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6842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1CC165-05B7-9631-C079-759E61CB9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19CFDD1-6F59-5DA7-51B2-ACEB06007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noProof="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8F248C1-0551-FC03-ECA0-C050A5A55CCF}"/>
              </a:ext>
            </a:extLst>
          </p:cNvPr>
          <p:cNvSpPr/>
          <p:nvPr/>
        </p:nvSpPr>
        <p:spPr>
          <a:xfrm>
            <a:off x="773337" y="332508"/>
            <a:ext cx="64594" cy="6768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88744C8-ADDC-E0C5-9352-58071A18C8C2}"/>
              </a:ext>
            </a:extLst>
          </p:cNvPr>
          <p:cNvSpPr txBox="1"/>
          <p:nvPr/>
        </p:nvSpPr>
        <p:spPr>
          <a:xfrm>
            <a:off x="1137063" y="440122"/>
            <a:ext cx="10281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2400" b="1" noProof="0" dirty="0">
                <a:latin typeface="Avenir Next Medium" panose="020B0503020202020204" pitchFamily="34" charset="0"/>
              </a:rPr>
              <a:t>Inicio</a:t>
            </a:r>
            <a:endParaRPr lang="es-MX" sz="2400" b="1" noProof="0" dirty="0">
              <a:effectLst/>
              <a:latin typeface="Avenir Next Medium" panose="020B0503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DEABBA6-D236-7782-0C4B-E1EE485ED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265320"/>
            <a:ext cx="6094476" cy="59268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B8E42D-557F-7FA8-F077-EE5D6ECC0FA5}"/>
              </a:ext>
            </a:extLst>
          </p:cNvPr>
          <p:cNvCxnSpPr>
            <a:cxnSpLocks/>
          </p:cNvCxnSpPr>
          <p:nvPr/>
        </p:nvCxnSpPr>
        <p:spPr>
          <a:xfrm>
            <a:off x="950026" y="6649569"/>
            <a:ext cx="5248894" cy="0"/>
          </a:xfrm>
          <a:prstGeom prst="line">
            <a:avLst/>
          </a:prstGeom>
          <a:ln>
            <a:solidFill>
              <a:srgbClr val="1354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4B00B22-967A-7F10-2CC4-C3A25C0F0485}"/>
              </a:ext>
            </a:extLst>
          </p:cNvPr>
          <p:cNvSpPr txBox="1"/>
          <p:nvPr/>
        </p:nvSpPr>
        <p:spPr>
          <a:xfrm>
            <a:off x="9362705" y="6430855"/>
            <a:ext cx="27936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MX" sz="1050" noProof="0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Capacitación | Proceso &amp; ZOHO</a:t>
            </a:r>
          </a:p>
        </p:txBody>
      </p:sp>
      <p:sp>
        <p:nvSpPr>
          <p:cNvPr id="17" name="TextBox 22">
            <a:extLst>
              <a:ext uri="{FF2B5EF4-FFF2-40B4-BE49-F238E27FC236}">
                <a16:creationId xmlns:a16="http://schemas.microsoft.com/office/drawing/2014/main" id="{5BEAA2C7-2C35-426B-90FF-C9E340722559}"/>
              </a:ext>
            </a:extLst>
          </p:cNvPr>
          <p:cNvSpPr txBox="1"/>
          <p:nvPr/>
        </p:nvSpPr>
        <p:spPr>
          <a:xfrm>
            <a:off x="35625" y="6511069"/>
            <a:ext cx="8023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2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" panose="020B0503020202020204" pitchFamily="34" charset="0"/>
              </a:rPr>
              <a:t>Mayo 25</a:t>
            </a:r>
            <a:endParaRPr lang="es-MX" sz="1200" noProof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Google Shape;88;p1">
            <a:extLst>
              <a:ext uri="{FF2B5EF4-FFF2-40B4-BE49-F238E27FC236}">
                <a16:creationId xmlns:a16="http://schemas.microsoft.com/office/drawing/2014/main" id="{03300D39-1FB5-4E1A-80C2-4D745C5BE11A}"/>
              </a:ext>
            </a:extLst>
          </p:cNvPr>
          <p:cNvSpPr/>
          <p:nvPr/>
        </p:nvSpPr>
        <p:spPr>
          <a:xfrm>
            <a:off x="3668350" y="1119004"/>
            <a:ext cx="4772654" cy="302823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3. EJECUCIÓN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92;p1">
            <a:extLst>
              <a:ext uri="{FF2B5EF4-FFF2-40B4-BE49-F238E27FC236}">
                <a16:creationId xmlns:a16="http://schemas.microsoft.com/office/drawing/2014/main" id="{D6647A42-836E-417B-A35B-548E038E64B1}"/>
              </a:ext>
            </a:extLst>
          </p:cNvPr>
          <p:cNvSpPr/>
          <p:nvPr/>
        </p:nvSpPr>
        <p:spPr>
          <a:xfrm>
            <a:off x="603130" y="1111028"/>
            <a:ext cx="1785974" cy="311253"/>
          </a:xfrm>
          <a:prstGeom prst="homePlate">
            <a:avLst>
              <a:gd name="adj" fmla="val 49639"/>
            </a:avLst>
          </a:prstGeom>
          <a:solidFill>
            <a:srgbClr val="808383"/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normalizeH="0" baseline="0" noProof="0" dirty="0">
                <a:solidFill>
                  <a:srgbClr val="FFFFFF"/>
                </a:solidFill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1. INICIO</a:t>
            </a:r>
            <a:endParaRPr kumimoji="0" lang="es-MX" sz="1400" i="0" u="none" strike="noStrike" kern="0" normalizeH="0" baseline="0" noProof="0" dirty="0">
              <a:solidFill>
                <a:srgbClr val="000000"/>
              </a:solidFill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93;p1">
            <a:extLst>
              <a:ext uri="{FF2B5EF4-FFF2-40B4-BE49-F238E27FC236}">
                <a16:creationId xmlns:a16="http://schemas.microsoft.com/office/drawing/2014/main" id="{FC32EB89-CFA9-4AB4-8627-6B3CE0DD037B}"/>
              </a:ext>
            </a:extLst>
          </p:cNvPr>
          <p:cNvSpPr/>
          <p:nvPr/>
        </p:nvSpPr>
        <p:spPr>
          <a:xfrm>
            <a:off x="2130263" y="1109807"/>
            <a:ext cx="1785974" cy="311253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2. PLANEACIÓN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94;p1">
            <a:extLst>
              <a:ext uri="{FF2B5EF4-FFF2-40B4-BE49-F238E27FC236}">
                <a16:creationId xmlns:a16="http://schemas.microsoft.com/office/drawing/2014/main" id="{AD3CAED3-123C-4E23-83A0-CFE4E28E2C72}"/>
              </a:ext>
            </a:extLst>
          </p:cNvPr>
          <p:cNvSpPr/>
          <p:nvPr/>
        </p:nvSpPr>
        <p:spPr>
          <a:xfrm>
            <a:off x="3880221" y="1429596"/>
            <a:ext cx="1422204" cy="126000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DESARROLLO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109;p1">
            <a:extLst>
              <a:ext uri="{FF2B5EF4-FFF2-40B4-BE49-F238E27FC236}">
                <a16:creationId xmlns:a16="http://schemas.microsoft.com/office/drawing/2014/main" id="{88E9DFA5-F965-4770-91F6-70229E01164C}"/>
              </a:ext>
            </a:extLst>
          </p:cNvPr>
          <p:cNvSpPr/>
          <p:nvPr/>
        </p:nvSpPr>
        <p:spPr>
          <a:xfrm>
            <a:off x="5249183" y="1429595"/>
            <a:ext cx="1523654" cy="126000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PRUEBAS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112;p1">
            <a:extLst>
              <a:ext uri="{FF2B5EF4-FFF2-40B4-BE49-F238E27FC236}">
                <a16:creationId xmlns:a16="http://schemas.microsoft.com/office/drawing/2014/main" id="{972E2E3E-9F60-4360-B031-55B561AB82F3}"/>
              </a:ext>
            </a:extLst>
          </p:cNvPr>
          <p:cNvSpPr/>
          <p:nvPr/>
        </p:nvSpPr>
        <p:spPr>
          <a:xfrm>
            <a:off x="6705154" y="1429595"/>
            <a:ext cx="1544265" cy="126000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s-MX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PREPARACIÓN FINAL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115;p1">
            <a:extLst>
              <a:ext uri="{FF2B5EF4-FFF2-40B4-BE49-F238E27FC236}">
                <a16:creationId xmlns:a16="http://schemas.microsoft.com/office/drawing/2014/main" id="{5EBB8E59-86A5-48F2-8FD8-8C44D30EAD5C}"/>
              </a:ext>
            </a:extLst>
          </p:cNvPr>
          <p:cNvSpPr/>
          <p:nvPr/>
        </p:nvSpPr>
        <p:spPr>
          <a:xfrm>
            <a:off x="8210916" y="1119332"/>
            <a:ext cx="1785974" cy="311253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5. CIERRE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Abrir corchete 1">
            <a:extLst>
              <a:ext uri="{FF2B5EF4-FFF2-40B4-BE49-F238E27FC236}">
                <a16:creationId xmlns:a16="http://schemas.microsoft.com/office/drawing/2014/main" id="{73648066-7D75-4C81-ABCF-B2BCBDDF6748}"/>
              </a:ext>
            </a:extLst>
          </p:cNvPr>
          <p:cNvSpPr/>
          <p:nvPr/>
        </p:nvSpPr>
        <p:spPr>
          <a:xfrm rot="10800000">
            <a:off x="3260539" y="209973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24" name="Abrir corchete 23">
            <a:extLst>
              <a:ext uri="{FF2B5EF4-FFF2-40B4-BE49-F238E27FC236}">
                <a16:creationId xmlns:a16="http://schemas.microsoft.com/office/drawing/2014/main" id="{4075263F-FE06-48DD-8B59-1B368A3B0EF1}"/>
              </a:ext>
            </a:extLst>
          </p:cNvPr>
          <p:cNvSpPr/>
          <p:nvPr/>
        </p:nvSpPr>
        <p:spPr>
          <a:xfrm>
            <a:off x="855133" y="209973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244DD40-7D63-4C27-ACCD-493856D75BFF}"/>
              </a:ext>
            </a:extLst>
          </p:cNvPr>
          <p:cNvSpPr txBox="1"/>
          <p:nvPr/>
        </p:nvSpPr>
        <p:spPr>
          <a:xfrm>
            <a:off x="1461396" y="1961233"/>
            <a:ext cx="1337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noProof="0" dirty="0"/>
              <a:t>Entradas</a:t>
            </a:r>
          </a:p>
        </p:txBody>
      </p:sp>
      <p:sp>
        <p:nvSpPr>
          <p:cNvPr id="25" name="TextBox 4">
            <a:extLst>
              <a:ext uri="{FF2B5EF4-FFF2-40B4-BE49-F238E27FC236}">
                <a16:creationId xmlns:a16="http://schemas.microsoft.com/office/drawing/2014/main" id="{8400D1A2-C7BA-4704-8784-5ED40A40DB40}"/>
              </a:ext>
            </a:extLst>
          </p:cNvPr>
          <p:cNvSpPr txBox="1"/>
          <p:nvPr/>
        </p:nvSpPr>
        <p:spPr>
          <a:xfrm>
            <a:off x="978779" y="2517037"/>
            <a:ext cx="2433288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Estrategia corporativa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Regulación Bancaria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Mejoras operativas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panose="020B0503020202020204" pitchFamily="34" charset="0"/>
              </a:rPr>
              <a:t>Mejoras tecnológicas</a:t>
            </a: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Desarrollo y mejoras de productos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Innovaciones tecnológicas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Nuevas oportunidades de negocio</a:t>
            </a:r>
          </a:p>
        </p:txBody>
      </p:sp>
      <p:sp>
        <p:nvSpPr>
          <p:cNvPr id="26" name="Abrir corchete 25">
            <a:extLst>
              <a:ext uri="{FF2B5EF4-FFF2-40B4-BE49-F238E27FC236}">
                <a16:creationId xmlns:a16="http://schemas.microsoft.com/office/drawing/2014/main" id="{5290BE72-6E02-4EAE-BC2B-84A1E27AA55E}"/>
              </a:ext>
            </a:extLst>
          </p:cNvPr>
          <p:cNvSpPr/>
          <p:nvPr/>
        </p:nvSpPr>
        <p:spPr>
          <a:xfrm rot="10800000">
            <a:off x="10634614" y="209973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28" name="Abrir corchete 27">
            <a:extLst>
              <a:ext uri="{FF2B5EF4-FFF2-40B4-BE49-F238E27FC236}">
                <a16:creationId xmlns:a16="http://schemas.microsoft.com/office/drawing/2014/main" id="{22AEFF23-9F2D-4307-975C-26BD4DB0F6AF}"/>
              </a:ext>
            </a:extLst>
          </p:cNvPr>
          <p:cNvSpPr/>
          <p:nvPr/>
        </p:nvSpPr>
        <p:spPr>
          <a:xfrm>
            <a:off x="8229208" y="209973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BF5E6E7F-608B-4F8E-B9F2-F9BFD3A08CDA}"/>
              </a:ext>
            </a:extLst>
          </p:cNvPr>
          <p:cNvSpPr txBox="1"/>
          <p:nvPr/>
        </p:nvSpPr>
        <p:spPr>
          <a:xfrm>
            <a:off x="8835471" y="1961233"/>
            <a:ext cx="1337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noProof="0" dirty="0"/>
              <a:t>Salidas</a:t>
            </a:r>
          </a:p>
        </p:txBody>
      </p:sp>
      <p:sp>
        <p:nvSpPr>
          <p:cNvPr id="30" name="TextBox 4">
            <a:extLst>
              <a:ext uri="{FF2B5EF4-FFF2-40B4-BE49-F238E27FC236}">
                <a16:creationId xmlns:a16="http://schemas.microsoft.com/office/drawing/2014/main" id="{24E3B542-08C9-4954-81E7-2D7DF0A7209C}"/>
              </a:ext>
            </a:extLst>
          </p:cNvPr>
          <p:cNvSpPr txBox="1"/>
          <p:nvPr/>
        </p:nvSpPr>
        <p:spPr>
          <a:xfrm>
            <a:off x="8352854" y="2517037"/>
            <a:ext cx="243328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Caso de negocio (Concept request)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panose="020B0503020202020204" pitchFamily="34" charset="0"/>
              </a:rPr>
              <a:t>Solicitud de Requerimiento (SR)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panose="020B0503020202020204" pitchFamily="34" charset="0"/>
              </a:rPr>
              <a:t>Propuesta de solución (Project Contract)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/>
              <a:t>Decisión de aprobación o rechazo / Análisis costo beneficio (Concept request)</a:t>
            </a: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Líder técnico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panose="020B0503020202020204" pitchFamily="34" charset="0"/>
              </a:rPr>
              <a:t>Fecha de inicio de proyecto</a:t>
            </a: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venir Next" panose="020B0503020202020204" pitchFamily="34" charset="0"/>
            </a:endParaRPr>
          </a:p>
        </p:txBody>
      </p:sp>
      <p:pic>
        <p:nvPicPr>
          <p:cNvPr id="1026" name="Picture 2" descr="Zoho | Cloud Software Suite for Businesses">
            <a:extLst>
              <a:ext uri="{FF2B5EF4-FFF2-40B4-BE49-F238E27FC236}">
                <a16:creationId xmlns:a16="http://schemas.microsoft.com/office/drawing/2014/main" id="{4C93A3A6-3ABE-43D5-A98A-6D1F09AB5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073" y="2994881"/>
            <a:ext cx="868237" cy="86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Google Shape;283;p16">
            <a:extLst>
              <a:ext uri="{FF2B5EF4-FFF2-40B4-BE49-F238E27FC236}">
                <a16:creationId xmlns:a16="http://schemas.microsoft.com/office/drawing/2014/main" id="{9CF72CB4-47C5-4105-9770-B0581DBB12EF}"/>
              </a:ext>
            </a:extLst>
          </p:cNvPr>
          <p:cNvSpPr/>
          <p:nvPr/>
        </p:nvSpPr>
        <p:spPr>
          <a:xfrm>
            <a:off x="603130" y="1584946"/>
            <a:ext cx="9393760" cy="157333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r>
              <a:rPr lang="es-MX" sz="1000" b="1" kern="0" noProof="0" dirty="0">
                <a:solidFill>
                  <a:srgbClr val="FFFFFF"/>
                </a:solidFill>
                <a:latin typeface="Century Gothic"/>
                <a:sym typeface="Century Gothic"/>
              </a:rPr>
              <a:t>4. MONITOREO Y CONTROL</a:t>
            </a:r>
            <a:endParaRPr lang="es-MX" sz="1000" b="1" kern="0" noProof="0" dirty="0">
              <a:solidFill>
                <a:srgbClr val="FFFFFF"/>
              </a:solidFill>
              <a:latin typeface="Century Gothic"/>
              <a:sym typeface="Arial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AAFF9BB-BECF-BA91-65DE-1D69F995A2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" t="21797" r="-845" b="6406"/>
          <a:stretch/>
        </p:blipFill>
        <p:spPr bwMode="auto">
          <a:xfrm>
            <a:off x="3430020" y="2006426"/>
            <a:ext cx="4994254" cy="326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5320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1CC165-05B7-9631-C079-759E61CB9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19CFDD1-6F59-5DA7-51B2-ACEB06007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noProof="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8F248C1-0551-FC03-ECA0-C050A5A55CCF}"/>
              </a:ext>
            </a:extLst>
          </p:cNvPr>
          <p:cNvSpPr/>
          <p:nvPr/>
        </p:nvSpPr>
        <p:spPr>
          <a:xfrm>
            <a:off x="773337" y="332508"/>
            <a:ext cx="64594" cy="6768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88744C8-ADDC-E0C5-9352-58071A18C8C2}"/>
              </a:ext>
            </a:extLst>
          </p:cNvPr>
          <p:cNvSpPr txBox="1"/>
          <p:nvPr/>
        </p:nvSpPr>
        <p:spPr>
          <a:xfrm>
            <a:off x="1137063" y="440122"/>
            <a:ext cx="10281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2400" b="1" noProof="0" dirty="0">
                <a:latin typeface="Avenir Next Medium" panose="020B0503020202020204" pitchFamily="34" charset="0"/>
              </a:rPr>
              <a:t>Planeación</a:t>
            </a:r>
            <a:endParaRPr lang="es-MX" sz="2400" b="1" noProof="0" dirty="0">
              <a:effectLst/>
              <a:latin typeface="Avenir Next Medium" panose="020B0503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DEABBA6-D236-7782-0C4B-E1EE485ED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265320"/>
            <a:ext cx="6094476" cy="59268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B8E42D-557F-7FA8-F077-EE5D6ECC0FA5}"/>
              </a:ext>
            </a:extLst>
          </p:cNvPr>
          <p:cNvCxnSpPr>
            <a:cxnSpLocks/>
          </p:cNvCxnSpPr>
          <p:nvPr/>
        </p:nvCxnSpPr>
        <p:spPr>
          <a:xfrm>
            <a:off x="950026" y="6649569"/>
            <a:ext cx="5248894" cy="0"/>
          </a:xfrm>
          <a:prstGeom prst="line">
            <a:avLst/>
          </a:prstGeom>
          <a:ln>
            <a:solidFill>
              <a:srgbClr val="1354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4B00B22-967A-7F10-2CC4-C3A25C0F0485}"/>
              </a:ext>
            </a:extLst>
          </p:cNvPr>
          <p:cNvSpPr txBox="1"/>
          <p:nvPr/>
        </p:nvSpPr>
        <p:spPr>
          <a:xfrm>
            <a:off x="9362705" y="6430855"/>
            <a:ext cx="27936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MX" sz="1050" noProof="0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Capacitación | Proceso &amp; ZOHO</a:t>
            </a:r>
          </a:p>
        </p:txBody>
      </p:sp>
      <p:sp>
        <p:nvSpPr>
          <p:cNvPr id="17" name="TextBox 22">
            <a:extLst>
              <a:ext uri="{FF2B5EF4-FFF2-40B4-BE49-F238E27FC236}">
                <a16:creationId xmlns:a16="http://schemas.microsoft.com/office/drawing/2014/main" id="{5BEAA2C7-2C35-426B-90FF-C9E340722559}"/>
              </a:ext>
            </a:extLst>
          </p:cNvPr>
          <p:cNvSpPr txBox="1"/>
          <p:nvPr/>
        </p:nvSpPr>
        <p:spPr>
          <a:xfrm>
            <a:off x="35625" y="6511069"/>
            <a:ext cx="8023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2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" panose="020B0503020202020204" pitchFamily="34" charset="0"/>
              </a:rPr>
              <a:t>Mayo 25</a:t>
            </a:r>
            <a:endParaRPr lang="es-MX" sz="1200" noProof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Google Shape;88;p1">
            <a:extLst>
              <a:ext uri="{FF2B5EF4-FFF2-40B4-BE49-F238E27FC236}">
                <a16:creationId xmlns:a16="http://schemas.microsoft.com/office/drawing/2014/main" id="{8F25F8BA-CDB4-40A3-BBCA-E5E66FCF75CC}"/>
              </a:ext>
            </a:extLst>
          </p:cNvPr>
          <p:cNvSpPr/>
          <p:nvPr/>
        </p:nvSpPr>
        <p:spPr>
          <a:xfrm>
            <a:off x="3668350" y="1119004"/>
            <a:ext cx="4772654" cy="302823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3. EJECUCIÓN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92;p1">
            <a:extLst>
              <a:ext uri="{FF2B5EF4-FFF2-40B4-BE49-F238E27FC236}">
                <a16:creationId xmlns:a16="http://schemas.microsoft.com/office/drawing/2014/main" id="{B867F382-8D4F-41F2-A358-B8D78411738E}"/>
              </a:ext>
            </a:extLst>
          </p:cNvPr>
          <p:cNvSpPr/>
          <p:nvPr/>
        </p:nvSpPr>
        <p:spPr>
          <a:xfrm>
            <a:off x="603130" y="1111028"/>
            <a:ext cx="1785974" cy="311253"/>
          </a:xfrm>
          <a:prstGeom prst="homePlate">
            <a:avLst>
              <a:gd name="adj" fmla="val 49639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r>
              <a:rPr lang="es-MX" sz="1000" b="1" kern="0" noProof="0" dirty="0">
                <a:solidFill>
                  <a:srgbClr val="FFFFFF"/>
                </a:solidFill>
                <a:latin typeface="Century Gothic"/>
                <a:sym typeface="Century Gothic"/>
              </a:rPr>
              <a:t>1. INICIO</a:t>
            </a:r>
            <a:endParaRPr lang="es-MX" sz="1000" b="1" kern="0" noProof="0" dirty="0">
              <a:solidFill>
                <a:srgbClr val="FFFFFF"/>
              </a:solidFill>
              <a:latin typeface="Century Gothic"/>
              <a:sym typeface="Arial"/>
            </a:endParaRPr>
          </a:p>
        </p:txBody>
      </p:sp>
      <p:sp>
        <p:nvSpPr>
          <p:cNvPr id="19" name="Google Shape;93;p1">
            <a:extLst>
              <a:ext uri="{FF2B5EF4-FFF2-40B4-BE49-F238E27FC236}">
                <a16:creationId xmlns:a16="http://schemas.microsoft.com/office/drawing/2014/main" id="{0B16AEE3-8E3D-4356-8153-030C1976FCA1}"/>
              </a:ext>
            </a:extLst>
          </p:cNvPr>
          <p:cNvSpPr/>
          <p:nvPr/>
        </p:nvSpPr>
        <p:spPr>
          <a:xfrm>
            <a:off x="2130263" y="1109807"/>
            <a:ext cx="1785974" cy="311253"/>
          </a:xfrm>
          <a:prstGeom prst="chevron">
            <a:avLst>
              <a:gd name="adj" fmla="val 50855"/>
            </a:avLst>
          </a:prstGeom>
          <a:solidFill>
            <a:srgbClr val="E67632"/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r>
              <a:rPr lang="es-MX" sz="1000" b="1" kern="0" noProof="0" dirty="0">
                <a:solidFill>
                  <a:srgbClr val="FFFFFF"/>
                </a:solidFill>
                <a:latin typeface="Century Gothic"/>
                <a:sym typeface="Century Gothic"/>
              </a:rPr>
              <a:t>2. PLANEACIÓN</a:t>
            </a:r>
            <a:endParaRPr lang="es-MX" sz="1000" b="1" kern="0" noProof="0" dirty="0">
              <a:solidFill>
                <a:srgbClr val="FFFFFF"/>
              </a:solidFill>
              <a:latin typeface="Century Gothic"/>
              <a:sym typeface="Arial"/>
            </a:endParaRPr>
          </a:p>
        </p:txBody>
      </p:sp>
      <p:sp>
        <p:nvSpPr>
          <p:cNvPr id="20" name="Google Shape;94;p1">
            <a:extLst>
              <a:ext uri="{FF2B5EF4-FFF2-40B4-BE49-F238E27FC236}">
                <a16:creationId xmlns:a16="http://schemas.microsoft.com/office/drawing/2014/main" id="{C1F0918B-00CD-4343-BB8B-E691057767ED}"/>
              </a:ext>
            </a:extLst>
          </p:cNvPr>
          <p:cNvSpPr/>
          <p:nvPr/>
        </p:nvSpPr>
        <p:spPr>
          <a:xfrm>
            <a:off x="3880221" y="1429596"/>
            <a:ext cx="1422204" cy="126000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DESARROLLO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109;p1">
            <a:extLst>
              <a:ext uri="{FF2B5EF4-FFF2-40B4-BE49-F238E27FC236}">
                <a16:creationId xmlns:a16="http://schemas.microsoft.com/office/drawing/2014/main" id="{923CA315-5567-4B10-B589-1AAE3A22C547}"/>
              </a:ext>
            </a:extLst>
          </p:cNvPr>
          <p:cNvSpPr/>
          <p:nvPr/>
        </p:nvSpPr>
        <p:spPr>
          <a:xfrm>
            <a:off x="5249183" y="1429595"/>
            <a:ext cx="1523654" cy="126000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PRUEBAS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112;p1">
            <a:extLst>
              <a:ext uri="{FF2B5EF4-FFF2-40B4-BE49-F238E27FC236}">
                <a16:creationId xmlns:a16="http://schemas.microsoft.com/office/drawing/2014/main" id="{977268AF-D90C-4B67-94A4-BA410F6949D9}"/>
              </a:ext>
            </a:extLst>
          </p:cNvPr>
          <p:cNvSpPr/>
          <p:nvPr/>
        </p:nvSpPr>
        <p:spPr>
          <a:xfrm>
            <a:off x="6705154" y="1429595"/>
            <a:ext cx="1544265" cy="126000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s-MX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PREPARACIÓN FINAL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115;p1">
            <a:extLst>
              <a:ext uri="{FF2B5EF4-FFF2-40B4-BE49-F238E27FC236}">
                <a16:creationId xmlns:a16="http://schemas.microsoft.com/office/drawing/2014/main" id="{609FBDFE-D499-4BB1-BBED-31C529871512}"/>
              </a:ext>
            </a:extLst>
          </p:cNvPr>
          <p:cNvSpPr/>
          <p:nvPr/>
        </p:nvSpPr>
        <p:spPr>
          <a:xfrm>
            <a:off x="8210916" y="1119332"/>
            <a:ext cx="1785974" cy="311253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5. CIERRE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Abrir corchete 23">
            <a:extLst>
              <a:ext uri="{FF2B5EF4-FFF2-40B4-BE49-F238E27FC236}">
                <a16:creationId xmlns:a16="http://schemas.microsoft.com/office/drawing/2014/main" id="{243D14E4-7E47-40EE-9AE3-13C610D3D7FA}"/>
              </a:ext>
            </a:extLst>
          </p:cNvPr>
          <p:cNvSpPr/>
          <p:nvPr/>
        </p:nvSpPr>
        <p:spPr>
          <a:xfrm rot="10800000">
            <a:off x="2669989" y="212075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25" name="Abrir corchete 24">
            <a:extLst>
              <a:ext uri="{FF2B5EF4-FFF2-40B4-BE49-F238E27FC236}">
                <a16:creationId xmlns:a16="http://schemas.microsoft.com/office/drawing/2014/main" id="{320F57C5-2014-4B39-B077-45C6372FEA57}"/>
              </a:ext>
            </a:extLst>
          </p:cNvPr>
          <p:cNvSpPr/>
          <p:nvPr/>
        </p:nvSpPr>
        <p:spPr>
          <a:xfrm>
            <a:off x="855133" y="212075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A2BDF4-87FD-434A-A340-60A09F59543F}"/>
              </a:ext>
            </a:extLst>
          </p:cNvPr>
          <p:cNvSpPr txBox="1"/>
          <p:nvPr/>
        </p:nvSpPr>
        <p:spPr>
          <a:xfrm>
            <a:off x="1461396" y="1982253"/>
            <a:ext cx="1337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noProof="0" dirty="0"/>
              <a:t>Entradas</a:t>
            </a:r>
          </a:p>
        </p:txBody>
      </p:sp>
      <p:sp>
        <p:nvSpPr>
          <p:cNvPr id="28" name="TextBox 4">
            <a:extLst>
              <a:ext uri="{FF2B5EF4-FFF2-40B4-BE49-F238E27FC236}">
                <a16:creationId xmlns:a16="http://schemas.microsoft.com/office/drawing/2014/main" id="{FB71F9A3-82BA-4871-A545-715E08A21F45}"/>
              </a:ext>
            </a:extLst>
          </p:cNvPr>
          <p:cNvSpPr txBox="1"/>
          <p:nvPr/>
        </p:nvSpPr>
        <p:spPr>
          <a:xfrm>
            <a:off x="978779" y="2538057"/>
            <a:ext cx="2433288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Solicitud de requerimiento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Project Contract</a:t>
            </a:r>
          </a:p>
          <a:p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Gobierno de proyecto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Propuesta de solución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i="1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Lecciones aprendidas</a:t>
            </a:r>
          </a:p>
        </p:txBody>
      </p:sp>
      <p:sp>
        <p:nvSpPr>
          <p:cNvPr id="29" name="Abrir corchete 28">
            <a:extLst>
              <a:ext uri="{FF2B5EF4-FFF2-40B4-BE49-F238E27FC236}">
                <a16:creationId xmlns:a16="http://schemas.microsoft.com/office/drawing/2014/main" id="{C683536B-B5D4-4815-9ABE-03458BB282F7}"/>
              </a:ext>
            </a:extLst>
          </p:cNvPr>
          <p:cNvSpPr/>
          <p:nvPr/>
        </p:nvSpPr>
        <p:spPr>
          <a:xfrm rot="10800000">
            <a:off x="10634614" y="212075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0" name="Abrir corchete 29">
            <a:extLst>
              <a:ext uri="{FF2B5EF4-FFF2-40B4-BE49-F238E27FC236}">
                <a16:creationId xmlns:a16="http://schemas.microsoft.com/office/drawing/2014/main" id="{8115F3BE-9049-40F6-AC98-6FC47BC9B8B6}"/>
              </a:ext>
            </a:extLst>
          </p:cNvPr>
          <p:cNvSpPr/>
          <p:nvPr/>
        </p:nvSpPr>
        <p:spPr>
          <a:xfrm>
            <a:off x="8229208" y="212075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DB60DC2-18C2-4087-9E7D-84EE595F5202}"/>
              </a:ext>
            </a:extLst>
          </p:cNvPr>
          <p:cNvSpPr txBox="1"/>
          <p:nvPr/>
        </p:nvSpPr>
        <p:spPr>
          <a:xfrm>
            <a:off x="8835471" y="1982253"/>
            <a:ext cx="1337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noProof="0" dirty="0"/>
              <a:t>Salidas</a:t>
            </a:r>
          </a:p>
        </p:txBody>
      </p:sp>
      <p:sp>
        <p:nvSpPr>
          <p:cNvPr id="33" name="TextBox 4">
            <a:extLst>
              <a:ext uri="{FF2B5EF4-FFF2-40B4-BE49-F238E27FC236}">
                <a16:creationId xmlns:a16="http://schemas.microsoft.com/office/drawing/2014/main" id="{ECAF7D80-2496-4F7E-89A2-B44D334961C2}"/>
              </a:ext>
            </a:extLst>
          </p:cNvPr>
          <p:cNvSpPr txBox="1"/>
          <p:nvPr/>
        </p:nvSpPr>
        <p:spPr>
          <a:xfrm>
            <a:off x="8352854" y="2538057"/>
            <a:ext cx="2433288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Plan de gesti</a:t>
            </a: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panose="020B0503020202020204" pitchFamily="34" charset="0"/>
              </a:rPr>
              <a:t>ón del proyecto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Documento de diseño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panose="020B0503020202020204" pitchFamily="34" charset="0"/>
              </a:rPr>
              <a:t>Fecha de Golive!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panose="020B0503020202020204" pitchFamily="34" charset="0"/>
              </a:rPr>
              <a:t>Aceptación de cobertura de Diseño</a:t>
            </a: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venir Next" panose="020B0503020202020204" pitchFamily="34" charset="0"/>
            </a:endParaRPr>
          </a:p>
        </p:txBody>
      </p:sp>
      <p:pic>
        <p:nvPicPr>
          <p:cNvPr id="35" name="Picture 2" descr="Zoho | Cloud Software Suite for Businesses">
            <a:extLst>
              <a:ext uri="{FF2B5EF4-FFF2-40B4-BE49-F238E27FC236}">
                <a16:creationId xmlns:a16="http://schemas.microsoft.com/office/drawing/2014/main" id="{7121B6DF-336E-4A1D-A3AF-71F84490E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073" y="3015901"/>
            <a:ext cx="868237" cy="86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Google Shape;283;p16">
            <a:extLst>
              <a:ext uri="{FF2B5EF4-FFF2-40B4-BE49-F238E27FC236}">
                <a16:creationId xmlns:a16="http://schemas.microsoft.com/office/drawing/2014/main" id="{E6080AEE-A5EA-4BB7-BF44-A2AD16A9DC48}"/>
              </a:ext>
            </a:extLst>
          </p:cNvPr>
          <p:cNvSpPr/>
          <p:nvPr/>
        </p:nvSpPr>
        <p:spPr>
          <a:xfrm>
            <a:off x="603130" y="1584946"/>
            <a:ext cx="9393760" cy="157333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r>
              <a:rPr lang="es-MX" sz="1000" b="1" kern="0" noProof="0" dirty="0">
                <a:solidFill>
                  <a:srgbClr val="FFFFFF"/>
                </a:solidFill>
                <a:latin typeface="Century Gothic"/>
                <a:sym typeface="Century Gothic"/>
              </a:rPr>
              <a:t>4. MONITOREO Y CONTROL</a:t>
            </a:r>
            <a:endParaRPr lang="es-MX" sz="1000" b="1" kern="0" noProof="0" dirty="0">
              <a:solidFill>
                <a:srgbClr val="FFFFFF"/>
              </a:solidFill>
              <a:latin typeface="Century Gothic"/>
              <a:sym typeface="Arial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D6D9580-291A-243F-8637-51EEDAB712A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149" b="5058"/>
          <a:stretch/>
        </p:blipFill>
        <p:spPr>
          <a:xfrm>
            <a:off x="2354527" y="1687871"/>
            <a:ext cx="6069810" cy="424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506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CC165-05B7-9631-C079-759E61CB9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C8F248C1-0551-FC03-ECA0-C050A5A55CCF}"/>
              </a:ext>
            </a:extLst>
          </p:cNvPr>
          <p:cNvSpPr/>
          <p:nvPr/>
        </p:nvSpPr>
        <p:spPr>
          <a:xfrm>
            <a:off x="773337" y="332508"/>
            <a:ext cx="64594" cy="6768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88744C8-ADDC-E0C5-9352-58071A18C8C2}"/>
              </a:ext>
            </a:extLst>
          </p:cNvPr>
          <p:cNvSpPr txBox="1"/>
          <p:nvPr/>
        </p:nvSpPr>
        <p:spPr>
          <a:xfrm>
            <a:off x="1137063" y="440122"/>
            <a:ext cx="10281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2400" b="1" noProof="0" dirty="0">
                <a:latin typeface="Avenir Next Medium" panose="020B0503020202020204" pitchFamily="34" charset="0"/>
              </a:rPr>
              <a:t>Diagrama Ejecución/Desarrollo</a:t>
            </a:r>
            <a:endParaRPr lang="es-MX" sz="2400" b="1" noProof="0" dirty="0">
              <a:effectLst/>
              <a:latin typeface="Avenir Next Medium" panose="020B0503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DEABBA6-D236-7782-0C4B-E1EE485ED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6265320"/>
            <a:ext cx="6094476" cy="59268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B8E42D-557F-7FA8-F077-EE5D6ECC0FA5}"/>
              </a:ext>
            </a:extLst>
          </p:cNvPr>
          <p:cNvCxnSpPr>
            <a:cxnSpLocks/>
          </p:cNvCxnSpPr>
          <p:nvPr/>
        </p:nvCxnSpPr>
        <p:spPr>
          <a:xfrm>
            <a:off x="950026" y="6649569"/>
            <a:ext cx="5248894" cy="0"/>
          </a:xfrm>
          <a:prstGeom prst="line">
            <a:avLst/>
          </a:prstGeom>
          <a:ln>
            <a:solidFill>
              <a:srgbClr val="1354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4B00B22-967A-7F10-2CC4-C3A25C0F0485}"/>
              </a:ext>
            </a:extLst>
          </p:cNvPr>
          <p:cNvSpPr txBox="1"/>
          <p:nvPr/>
        </p:nvSpPr>
        <p:spPr>
          <a:xfrm>
            <a:off x="9362705" y="6430855"/>
            <a:ext cx="27936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MX" sz="1050" noProof="0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Capacitación | Proceso &amp; ZOHO</a:t>
            </a:r>
          </a:p>
        </p:txBody>
      </p:sp>
      <p:sp>
        <p:nvSpPr>
          <p:cNvPr id="17" name="TextBox 22">
            <a:extLst>
              <a:ext uri="{FF2B5EF4-FFF2-40B4-BE49-F238E27FC236}">
                <a16:creationId xmlns:a16="http://schemas.microsoft.com/office/drawing/2014/main" id="{5BEAA2C7-2C35-426B-90FF-C9E340722559}"/>
              </a:ext>
            </a:extLst>
          </p:cNvPr>
          <p:cNvSpPr txBox="1"/>
          <p:nvPr/>
        </p:nvSpPr>
        <p:spPr>
          <a:xfrm>
            <a:off x="35625" y="6511069"/>
            <a:ext cx="8023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2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" panose="020B0503020202020204" pitchFamily="34" charset="0"/>
              </a:rPr>
              <a:t>Mayo 25</a:t>
            </a:r>
            <a:endParaRPr lang="es-MX" sz="1200" noProof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Google Shape;88;p1">
            <a:extLst>
              <a:ext uri="{FF2B5EF4-FFF2-40B4-BE49-F238E27FC236}">
                <a16:creationId xmlns:a16="http://schemas.microsoft.com/office/drawing/2014/main" id="{87D3851A-3697-4C2C-8E8F-2F5B286EFE91}"/>
              </a:ext>
            </a:extLst>
          </p:cNvPr>
          <p:cNvSpPr/>
          <p:nvPr/>
        </p:nvSpPr>
        <p:spPr>
          <a:xfrm>
            <a:off x="3668350" y="1119004"/>
            <a:ext cx="4772654" cy="302823"/>
          </a:xfrm>
          <a:prstGeom prst="chevron">
            <a:avLst>
              <a:gd name="adj" fmla="val 50855"/>
            </a:avLst>
          </a:prstGeom>
          <a:solidFill>
            <a:srgbClr val="0A4A8E"/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r>
              <a:rPr lang="es-MX" sz="1000" b="1" kern="0" noProof="0" dirty="0">
                <a:solidFill>
                  <a:srgbClr val="FFFFFF"/>
                </a:solidFill>
                <a:latin typeface="Century Gothic"/>
                <a:sym typeface="Century Gothic"/>
              </a:rPr>
              <a:t>3. EJECUCIÓN</a:t>
            </a:r>
            <a:endParaRPr lang="es-MX" sz="1000" b="1" kern="0" noProof="0" dirty="0">
              <a:solidFill>
                <a:srgbClr val="FFFFFF"/>
              </a:solidFill>
              <a:latin typeface="Century Gothic"/>
              <a:sym typeface="Arial"/>
            </a:endParaRPr>
          </a:p>
        </p:txBody>
      </p:sp>
      <p:sp>
        <p:nvSpPr>
          <p:cNvPr id="12" name="Google Shape;92;p1">
            <a:extLst>
              <a:ext uri="{FF2B5EF4-FFF2-40B4-BE49-F238E27FC236}">
                <a16:creationId xmlns:a16="http://schemas.microsoft.com/office/drawing/2014/main" id="{324A678F-EC5E-4CE4-9768-1BB3965C574A}"/>
              </a:ext>
            </a:extLst>
          </p:cNvPr>
          <p:cNvSpPr/>
          <p:nvPr/>
        </p:nvSpPr>
        <p:spPr>
          <a:xfrm>
            <a:off x="603130" y="1111028"/>
            <a:ext cx="1785974" cy="311253"/>
          </a:xfrm>
          <a:prstGeom prst="homePlate">
            <a:avLst>
              <a:gd name="adj" fmla="val 49639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r>
              <a:rPr lang="es-MX" sz="1000" b="1" kern="0" noProof="0" dirty="0">
                <a:solidFill>
                  <a:srgbClr val="FFFFFF"/>
                </a:solidFill>
                <a:latin typeface="Century Gothic"/>
                <a:sym typeface="Century Gothic"/>
              </a:rPr>
              <a:t>1. INICIO</a:t>
            </a:r>
            <a:endParaRPr lang="es-MX" sz="1000" b="1" kern="0" noProof="0" dirty="0">
              <a:solidFill>
                <a:srgbClr val="FFFFFF"/>
              </a:solidFill>
              <a:latin typeface="Century Gothic"/>
              <a:sym typeface="Arial"/>
            </a:endParaRPr>
          </a:p>
        </p:txBody>
      </p:sp>
      <p:sp>
        <p:nvSpPr>
          <p:cNvPr id="15" name="Google Shape;93;p1">
            <a:extLst>
              <a:ext uri="{FF2B5EF4-FFF2-40B4-BE49-F238E27FC236}">
                <a16:creationId xmlns:a16="http://schemas.microsoft.com/office/drawing/2014/main" id="{72B1D473-884D-4DDC-BD5B-9F29FCC18D26}"/>
              </a:ext>
            </a:extLst>
          </p:cNvPr>
          <p:cNvSpPr/>
          <p:nvPr/>
        </p:nvSpPr>
        <p:spPr>
          <a:xfrm>
            <a:off x="2130263" y="1109807"/>
            <a:ext cx="1785974" cy="311253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2. PLANEACIÓN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94;p1">
            <a:extLst>
              <a:ext uri="{FF2B5EF4-FFF2-40B4-BE49-F238E27FC236}">
                <a16:creationId xmlns:a16="http://schemas.microsoft.com/office/drawing/2014/main" id="{6C5372A8-C448-4F58-A6A4-FC82190C9CBA}"/>
              </a:ext>
            </a:extLst>
          </p:cNvPr>
          <p:cNvSpPr/>
          <p:nvPr/>
        </p:nvSpPr>
        <p:spPr>
          <a:xfrm>
            <a:off x="3880221" y="1429596"/>
            <a:ext cx="1422204" cy="126000"/>
          </a:xfrm>
          <a:prstGeom prst="chevron">
            <a:avLst>
              <a:gd name="adj" fmla="val 50855"/>
            </a:avLst>
          </a:prstGeom>
          <a:solidFill>
            <a:srgbClr val="D8E2F3"/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r>
              <a:rPr lang="es-MX" sz="1000" b="1" kern="0" noProof="0" dirty="0">
                <a:solidFill>
                  <a:srgbClr val="1F3864"/>
                </a:solidFill>
                <a:latin typeface="Century Gothic"/>
                <a:sym typeface="Century Gothic"/>
              </a:rPr>
              <a:t>DESARROLLO</a:t>
            </a:r>
            <a:endParaRPr lang="es-MX" sz="1000" b="1" kern="0" noProof="0" dirty="0">
              <a:solidFill>
                <a:srgbClr val="1F3864"/>
              </a:solidFill>
              <a:latin typeface="Century Gothic"/>
              <a:sym typeface="Arial"/>
            </a:endParaRPr>
          </a:p>
        </p:txBody>
      </p:sp>
      <p:sp>
        <p:nvSpPr>
          <p:cNvPr id="19" name="Google Shape;109;p1">
            <a:extLst>
              <a:ext uri="{FF2B5EF4-FFF2-40B4-BE49-F238E27FC236}">
                <a16:creationId xmlns:a16="http://schemas.microsoft.com/office/drawing/2014/main" id="{212F68BC-FC13-4433-AE0F-180C27CF21FE}"/>
              </a:ext>
            </a:extLst>
          </p:cNvPr>
          <p:cNvSpPr/>
          <p:nvPr/>
        </p:nvSpPr>
        <p:spPr>
          <a:xfrm>
            <a:off x="5249183" y="1429595"/>
            <a:ext cx="1523654" cy="126000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PRUEBAS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112;p1">
            <a:extLst>
              <a:ext uri="{FF2B5EF4-FFF2-40B4-BE49-F238E27FC236}">
                <a16:creationId xmlns:a16="http://schemas.microsoft.com/office/drawing/2014/main" id="{6F55FDAE-12D9-48D5-A282-77DE21E4432C}"/>
              </a:ext>
            </a:extLst>
          </p:cNvPr>
          <p:cNvSpPr/>
          <p:nvPr/>
        </p:nvSpPr>
        <p:spPr>
          <a:xfrm>
            <a:off x="6705154" y="1429595"/>
            <a:ext cx="1544265" cy="126000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s-MX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PREPARACIÓN FINAL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115;p1">
            <a:extLst>
              <a:ext uri="{FF2B5EF4-FFF2-40B4-BE49-F238E27FC236}">
                <a16:creationId xmlns:a16="http://schemas.microsoft.com/office/drawing/2014/main" id="{64504ACB-6C01-4490-BC26-0EA98AC4A0E3}"/>
              </a:ext>
            </a:extLst>
          </p:cNvPr>
          <p:cNvSpPr/>
          <p:nvPr/>
        </p:nvSpPr>
        <p:spPr>
          <a:xfrm>
            <a:off x="8210916" y="1119332"/>
            <a:ext cx="1785974" cy="311253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5. CIERRE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Abrir corchete 21">
            <a:extLst>
              <a:ext uri="{FF2B5EF4-FFF2-40B4-BE49-F238E27FC236}">
                <a16:creationId xmlns:a16="http://schemas.microsoft.com/office/drawing/2014/main" id="{7858DA4B-961C-48BB-B1E5-6332EDEC802F}"/>
              </a:ext>
            </a:extLst>
          </p:cNvPr>
          <p:cNvSpPr/>
          <p:nvPr/>
        </p:nvSpPr>
        <p:spPr>
          <a:xfrm rot="10800000">
            <a:off x="2298514" y="211024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23" name="Abrir corchete 22">
            <a:extLst>
              <a:ext uri="{FF2B5EF4-FFF2-40B4-BE49-F238E27FC236}">
                <a16:creationId xmlns:a16="http://schemas.microsoft.com/office/drawing/2014/main" id="{388A46BB-2E13-426E-9678-029F04228DB9}"/>
              </a:ext>
            </a:extLst>
          </p:cNvPr>
          <p:cNvSpPr/>
          <p:nvPr/>
        </p:nvSpPr>
        <p:spPr>
          <a:xfrm>
            <a:off x="378883" y="211024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355E2583-63C2-49FF-BF5B-BF1C4DAFC260}"/>
              </a:ext>
            </a:extLst>
          </p:cNvPr>
          <p:cNvSpPr txBox="1"/>
          <p:nvPr/>
        </p:nvSpPr>
        <p:spPr>
          <a:xfrm>
            <a:off x="985146" y="1971743"/>
            <a:ext cx="1337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noProof="0" dirty="0"/>
              <a:t>Entradas</a:t>
            </a:r>
          </a:p>
        </p:txBody>
      </p:sp>
      <p:sp>
        <p:nvSpPr>
          <p:cNvPr id="25" name="TextBox 4">
            <a:extLst>
              <a:ext uri="{FF2B5EF4-FFF2-40B4-BE49-F238E27FC236}">
                <a16:creationId xmlns:a16="http://schemas.microsoft.com/office/drawing/2014/main" id="{9CAED32A-6537-450F-BD67-FB7EE82FA156}"/>
              </a:ext>
            </a:extLst>
          </p:cNvPr>
          <p:cNvSpPr txBox="1"/>
          <p:nvPr/>
        </p:nvSpPr>
        <p:spPr>
          <a:xfrm>
            <a:off x="502529" y="2527547"/>
            <a:ext cx="24332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venir Next" panose="020B0503020202020204" pitchFamily="34" charset="0"/>
            </a:endParaRPr>
          </a:p>
        </p:txBody>
      </p:sp>
      <p:sp>
        <p:nvSpPr>
          <p:cNvPr id="26" name="Abrir corchete 25">
            <a:extLst>
              <a:ext uri="{FF2B5EF4-FFF2-40B4-BE49-F238E27FC236}">
                <a16:creationId xmlns:a16="http://schemas.microsoft.com/office/drawing/2014/main" id="{36E1B0BB-6705-4E27-BAE6-DBF61FA90BF7}"/>
              </a:ext>
            </a:extLst>
          </p:cNvPr>
          <p:cNvSpPr/>
          <p:nvPr/>
        </p:nvSpPr>
        <p:spPr>
          <a:xfrm rot="10800000">
            <a:off x="10634614" y="211024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28" name="Abrir corchete 27">
            <a:extLst>
              <a:ext uri="{FF2B5EF4-FFF2-40B4-BE49-F238E27FC236}">
                <a16:creationId xmlns:a16="http://schemas.microsoft.com/office/drawing/2014/main" id="{DB08728C-3888-49CD-AA86-E120B15412A5}"/>
              </a:ext>
            </a:extLst>
          </p:cNvPr>
          <p:cNvSpPr/>
          <p:nvPr/>
        </p:nvSpPr>
        <p:spPr>
          <a:xfrm>
            <a:off x="8229208" y="211024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0244710B-1CDB-410B-8D00-0B2A7ACFA2F4}"/>
              </a:ext>
            </a:extLst>
          </p:cNvPr>
          <p:cNvSpPr txBox="1"/>
          <p:nvPr/>
        </p:nvSpPr>
        <p:spPr>
          <a:xfrm>
            <a:off x="8835471" y="1971743"/>
            <a:ext cx="1337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noProof="0" dirty="0"/>
              <a:t>Salidas</a:t>
            </a:r>
          </a:p>
        </p:txBody>
      </p:sp>
      <p:sp>
        <p:nvSpPr>
          <p:cNvPr id="30" name="TextBox 4">
            <a:extLst>
              <a:ext uri="{FF2B5EF4-FFF2-40B4-BE49-F238E27FC236}">
                <a16:creationId xmlns:a16="http://schemas.microsoft.com/office/drawing/2014/main" id="{D6855AB6-F3AD-4768-849F-89B324E8B34E}"/>
              </a:ext>
            </a:extLst>
          </p:cNvPr>
          <p:cNvSpPr txBox="1"/>
          <p:nvPr/>
        </p:nvSpPr>
        <p:spPr>
          <a:xfrm>
            <a:off x="8352854" y="2527547"/>
            <a:ext cx="243328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Documento de desarrollo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panose="020B0503020202020204" pitchFamily="34" charset="0"/>
              </a:rPr>
              <a:t>Aceptación de cobertura de desarrollo</a:t>
            </a:r>
          </a:p>
        </p:txBody>
      </p:sp>
      <p:pic>
        <p:nvPicPr>
          <p:cNvPr id="31" name="Picture 2" descr="Zoho | Cloud Software Suite for Businesses">
            <a:extLst>
              <a:ext uri="{FF2B5EF4-FFF2-40B4-BE49-F238E27FC236}">
                <a16:creationId xmlns:a16="http://schemas.microsoft.com/office/drawing/2014/main" id="{2FE43046-0820-4A86-8F04-ABADFDBAC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073" y="3005391"/>
            <a:ext cx="868237" cy="86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4">
            <a:extLst>
              <a:ext uri="{FF2B5EF4-FFF2-40B4-BE49-F238E27FC236}">
                <a16:creationId xmlns:a16="http://schemas.microsoft.com/office/drawing/2014/main" id="{8CF8EDE9-E3B3-4B75-8A1B-4FD4A92C6E32}"/>
              </a:ext>
            </a:extLst>
          </p:cNvPr>
          <p:cNvSpPr txBox="1"/>
          <p:nvPr/>
        </p:nvSpPr>
        <p:spPr>
          <a:xfrm>
            <a:off x="502529" y="2538057"/>
            <a:ext cx="204327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Plan de gestión del proyecto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Diseño de solución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i="1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Lecciones aprendidas</a:t>
            </a:r>
          </a:p>
        </p:txBody>
      </p:sp>
      <p:pic>
        <p:nvPicPr>
          <p:cNvPr id="8194" name="Picture 2" descr="Microsoft Word Logo – PNG e Vetor – Download de Logo">
            <a:extLst>
              <a:ext uri="{FF2B5EF4-FFF2-40B4-BE49-F238E27FC236}">
                <a16:creationId xmlns:a16="http://schemas.microsoft.com/office/drawing/2014/main" id="{EAB32516-D1BA-4E64-9E97-DFC8EC0FBD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7" t="17033" r="11994" b="18027"/>
          <a:stretch/>
        </p:blipFill>
        <p:spPr bwMode="auto">
          <a:xfrm>
            <a:off x="11332807" y="3907178"/>
            <a:ext cx="493987" cy="43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Google Shape;283;p16">
            <a:extLst>
              <a:ext uri="{FF2B5EF4-FFF2-40B4-BE49-F238E27FC236}">
                <a16:creationId xmlns:a16="http://schemas.microsoft.com/office/drawing/2014/main" id="{0C0A542F-3C9A-41C0-830B-E2482507BA43}"/>
              </a:ext>
            </a:extLst>
          </p:cNvPr>
          <p:cNvSpPr/>
          <p:nvPr/>
        </p:nvSpPr>
        <p:spPr>
          <a:xfrm>
            <a:off x="603130" y="1584946"/>
            <a:ext cx="9393760" cy="157333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r>
              <a:rPr lang="es-MX" sz="1000" b="1" kern="0" noProof="0" dirty="0">
                <a:solidFill>
                  <a:srgbClr val="FFFFFF"/>
                </a:solidFill>
                <a:latin typeface="Century Gothic"/>
                <a:sym typeface="Century Gothic"/>
              </a:rPr>
              <a:t>4. MONITOREO Y CONTROL</a:t>
            </a:r>
            <a:endParaRPr lang="es-MX" sz="1000" b="1" kern="0" noProof="0" dirty="0">
              <a:solidFill>
                <a:srgbClr val="FFFFFF"/>
              </a:solidFill>
              <a:latin typeface="Century Gothic"/>
              <a:sym typeface="Arial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35B8345-ECBC-FA77-7953-6BC8FEDC66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3852" y="2560004"/>
            <a:ext cx="5317145" cy="214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786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CC165-05B7-9631-C079-759E61CB9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C8F248C1-0551-FC03-ECA0-C050A5A55CCF}"/>
              </a:ext>
            </a:extLst>
          </p:cNvPr>
          <p:cNvSpPr/>
          <p:nvPr/>
        </p:nvSpPr>
        <p:spPr>
          <a:xfrm>
            <a:off x="773337" y="332508"/>
            <a:ext cx="64594" cy="6768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88744C8-ADDC-E0C5-9352-58071A18C8C2}"/>
              </a:ext>
            </a:extLst>
          </p:cNvPr>
          <p:cNvSpPr txBox="1"/>
          <p:nvPr/>
        </p:nvSpPr>
        <p:spPr>
          <a:xfrm>
            <a:off x="1137063" y="440122"/>
            <a:ext cx="10281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2400" b="1" noProof="0" dirty="0">
                <a:latin typeface="Avenir Next Medium" panose="020B0503020202020204" pitchFamily="34" charset="0"/>
              </a:rPr>
              <a:t>Diagrama Ejecución/Pruebas integrales</a:t>
            </a:r>
            <a:endParaRPr lang="es-MX" sz="2400" b="1" noProof="0" dirty="0">
              <a:effectLst/>
              <a:latin typeface="Avenir Next Medium" panose="020B0503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DEABBA6-D236-7782-0C4B-E1EE485ED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265320"/>
            <a:ext cx="6094476" cy="59268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B8E42D-557F-7FA8-F077-EE5D6ECC0FA5}"/>
              </a:ext>
            </a:extLst>
          </p:cNvPr>
          <p:cNvCxnSpPr>
            <a:cxnSpLocks/>
          </p:cNvCxnSpPr>
          <p:nvPr/>
        </p:nvCxnSpPr>
        <p:spPr>
          <a:xfrm>
            <a:off x="950026" y="6649569"/>
            <a:ext cx="5248894" cy="0"/>
          </a:xfrm>
          <a:prstGeom prst="line">
            <a:avLst/>
          </a:prstGeom>
          <a:ln>
            <a:solidFill>
              <a:srgbClr val="1354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4B00B22-967A-7F10-2CC4-C3A25C0F0485}"/>
              </a:ext>
            </a:extLst>
          </p:cNvPr>
          <p:cNvSpPr txBox="1"/>
          <p:nvPr/>
        </p:nvSpPr>
        <p:spPr>
          <a:xfrm>
            <a:off x="9362705" y="6430855"/>
            <a:ext cx="27936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MX" sz="1050" noProof="0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Capacitación | Proceso &amp; ZOHO</a:t>
            </a:r>
          </a:p>
        </p:txBody>
      </p:sp>
      <p:sp>
        <p:nvSpPr>
          <p:cNvPr id="17" name="TextBox 22">
            <a:extLst>
              <a:ext uri="{FF2B5EF4-FFF2-40B4-BE49-F238E27FC236}">
                <a16:creationId xmlns:a16="http://schemas.microsoft.com/office/drawing/2014/main" id="{5BEAA2C7-2C35-426B-90FF-C9E340722559}"/>
              </a:ext>
            </a:extLst>
          </p:cNvPr>
          <p:cNvSpPr txBox="1"/>
          <p:nvPr/>
        </p:nvSpPr>
        <p:spPr>
          <a:xfrm>
            <a:off x="35625" y="6511069"/>
            <a:ext cx="8023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2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" panose="020B0503020202020204" pitchFamily="34" charset="0"/>
              </a:rPr>
              <a:t>Mayo 25</a:t>
            </a:r>
            <a:endParaRPr lang="es-MX" sz="1200" noProof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2" name="Google Shape;88;p1">
            <a:extLst>
              <a:ext uri="{FF2B5EF4-FFF2-40B4-BE49-F238E27FC236}">
                <a16:creationId xmlns:a16="http://schemas.microsoft.com/office/drawing/2014/main" id="{2EA341B2-F4BE-4A6F-AAE4-AD45F7ECBD2A}"/>
              </a:ext>
            </a:extLst>
          </p:cNvPr>
          <p:cNvSpPr/>
          <p:nvPr/>
        </p:nvSpPr>
        <p:spPr>
          <a:xfrm>
            <a:off x="3668350" y="1119004"/>
            <a:ext cx="4772654" cy="302823"/>
          </a:xfrm>
          <a:prstGeom prst="chevron">
            <a:avLst>
              <a:gd name="adj" fmla="val 50855"/>
            </a:avLst>
          </a:prstGeom>
          <a:solidFill>
            <a:srgbClr val="0A4A8E"/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r>
              <a:rPr lang="es-MX" sz="1000" b="1" kern="0" noProof="0" dirty="0">
                <a:solidFill>
                  <a:srgbClr val="FFFFFF"/>
                </a:solidFill>
                <a:latin typeface="Century Gothic"/>
                <a:sym typeface="Century Gothic"/>
              </a:rPr>
              <a:t>3. EJECUCIÓN</a:t>
            </a:r>
            <a:endParaRPr lang="es-MX" sz="1000" b="1" kern="0" noProof="0" dirty="0">
              <a:solidFill>
                <a:srgbClr val="FFFFFF"/>
              </a:solidFill>
              <a:latin typeface="Century Gothic"/>
              <a:sym typeface="Arial"/>
            </a:endParaRPr>
          </a:p>
        </p:txBody>
      </p:sp>
      <p:sp>
        <p:nvSpPr>
          <p:cNvPr id="25" name="Google Shape;92;p1">
            <a:extLst>
              <a:ext uri="{FF2B5EF4-FFF2-40B4-BE49-F238E27FC236}">
                <a16:creationId xmlns:a16="http://schemas.microsoft.com/office/drawing/2014/main" id="{DCBFF27A-3479-4F0A-93F7-6506432FBC9E}"/>
              </a:ext>
            </a:extLst>
          </p:cNvPr>
          <p:cNvSpPr/>
          <p:nvPr/>
        </p:nvSpPr>
        <p:spPr>
          <a:xfrm>
            <a:off x="603130" y="1111028"/>
            <a:ext cx="1785974" cy="311253"/>
          </a:xfrm>
          <a:prstGeom prst="homePlate">
            <a:avLst>
              <a:gd name="adj" fmla="val 49639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r>
              <a:rPr lang="es-MX" sz="1000" b="1" kern="0" noProof="0" dirty="0">
                <a:solidFill>
                  <a:srgbClr val="FFFFFF"/>
                </a:solidFill>
                <a:latin typeface="Century Gothic"/>
                <a:sym typeface="Century Gothic"/>
              </a:rPr>
              <a:t>1. INICIO</a:t>
            </a:r>
            <a:endParaRPr lang="es-MX" sz="1000" b="1" kern="0" noProof="0" dirty="0">
              <a:solidFill>
                <a:srgbClr val="FFFFFF"/>
              </a:solidFill>
              <a:latin typeface="Century Gothic"/>
              <a:sym typeface="Arial"/>
            </a:endParaRPr>
          </a:p>
        </p:txBody>
      </p:sp>
      <p:sp>
        <p:nvSpPr>
          <p:cNvPr id="26" name="Google Shape;93;p1">
            <a:extLst>
              <a:ext uri="{FF2B5EF4-FFF2-40B4-BE49-F238E27FC236}">
                <a16:creationId xmlns:a16="http://schemas.microsoft.com/office/drawing/2014/main" id="{85FB39C4-A7A3-4FFB-A4FB-4DA8AFFFBDF6}"/>
              </a:ext>
            </a:extLst>
          </p:cNvPr>
          <p:cNvSpPr/>
          <p:nvPr/>
        </p:nvSpPr>
        <p:spPr>
          <a:xfrm>
            <a:off x="2130263" y="1109807"/>
            <a:ext cx="1785974" cy="311253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2. PLANEACIÓN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94;p1">
            <a:extLst>
              <a:ext uri="{FF2B5EF4-FFF2-40B4-BE49-F238E27FC236}">
                <a16:creationId xmlns:a16="http://schemas.microsoft.com/office/drawing/2014/main" id="{C9CD931C-1584-41E2-98AE-EC74392EDC7A}"/>
              </a:ext>
            </a:extLst>
          </p:cNvPr>
          <p:cNvSpPr/>
          <p:nvPr/>
        </p:nvSpPr>
        <p:spPr>
          <a:xfrm>
            <a:off x="3880221" y="1429596"/>
            <a:ext cx="1422204" cy="126000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DESARROLLO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109;p1">
            <a:extLst>
              <a:ext uri="{FF2B5EF4-FFF2-40B4-BE49-F238E27FC236}">
                <a16:creationId xmlns:a16="http://schemas.microsoft.com/office/drawing/2014/main" id="{DDFE52A7-79A6-403C-ACB9-9B0354389812}"/>
              </a:ext>
            </a:extLst>
          </p:cNvPr>
          <p:cNvSpPr/>
          <p:nvPr/>
        </p:nvSpPr>
        <p:spPr>
          <a:xfrm>
            <a:off x="5249183" y="1429595"/>
            <a:ext cx="1523654" cy="126000"/>
          </a:xfrm>
          <a:prstGeom prst="chevron">
            <a:avLst>
              <a:gd name="adj" fmla="val 50855"/>
            </a:avLst>
          </a:prstGeom>
          <a:solidFill>
            <a:srgbClr val="8DA9DB"/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r>
              <a:rPr lang="es-MX" sz="1000" b="1" kern="0" noProof="0" dirty="0">
                <a:solidFill>
                  <a:srgbClr val="FFFFFF"/>
                </a:solidFill>
                <a:latin typeface="Century Gothic"/>
                <a:sym typeface="Century Gothic"/>
              </a:rPr>
              <a:t>PRUEBAS</a:t>
            </a:r>
            <a:endParaRPr lang="es-MX" sz="1000" b="1" kern="0" noProof="0" dirty="0">
              <a:solidFill>
                <a:srgbClr val="FFFFFF"/>
              </a:solidFill>
              <a:latin typeface="Century Gothic"/>
              <a:sym typeface="Arial"/>
            </a:endParaRPr>
          </a:p>
        </p:txBody>
      </p:sp>
      <p:sp>
        <p:nvSpPr>
          <p:cNvPr id="30" name="Google Shape;112;p1">
            <a:extLst>
              <a:ext uri="{FF2B5EF4-FFF2-40B4-BE49-F238E27FC236}">
                <a16:creationId xmlns:a16="http://schemas.microsoft.com/office/drawing/2014/main" id="{2A22882F-0024-4FF1-8CBB-BEDEB4F34CDD}"/>
              </a:ext>
            </a:extLst>
          </p:cNvPr>
          <p:cNvSpPr/>
          <p:nvPr/>
        </p:nvSpPr>
        <p:spPr>
          <a:xfrm>
            <a:off x="6705154" y="1429595"/>
            <a:ext cx="1544265" cy="126000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s-MX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PREPARACIÓN FINAL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115;p1">
            <a:extLst>
              <a:ext uri="{FF2B5EF4-FFF2-40B4-BE49-F238E27FC236}">
                <a16:creationId xmlns:a16="http://schemas.microsoft.com/office/drawing/2014/main" id="{43FBBB01-F68D-423B-948D-1381BCF61666}"/>
              </a:ext>
            </a:extLst>
          </p:cNvPr>
          <p:cNvSpPr/>
          <p:nvPr/>
        </p:nvSpPr>
        <p:spPr>
          <a:xfrm>
            <a:off x="8210916" y="1119332"/>
            <a:ext cx="1785974" cy="311253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5. CIERRE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Abrir corchete 32">
            <a:extLst>
              <a:ext uri="{FF2B5EF4-FFF2-40B4-BE49-F238E27FC236}">
                <a16:creationId xmlns:a16="http://schemas.microsoft.com/office/drawing/2014/main" id="{7197082D-D524-40A9-ABD0-24DBC3BC1E42}"/>
              </a:ext>
            </a:extLst>
          </p:cNvPr>
          <p:cNvSpPr/>
          <p:nvPr/>
        </p:nvSpPr>
        <p:spPr>
          <a:xfrm rot="10800000">
            <a:off x="3260539" y="209973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5" name="Abrir corchete 34">
            <a:extLst>
              <a:ext uri="{FF2B5EF4-FFF2-40B4-BE49-F238E27FC236}">
                <a16:creationId xmlns:a16="http://schemas.microsoft.com/office/drawing/2014/main" id="{306A0611-BB43-48CF-BDA8-0BFC45D2C054}"/>
              </a:ext>
            </a:extLst>
          </p:cNvPr>
          <p:cNvSpPr/>
          <p:nvPr/>
        </p:nvSpPr>
        <p:spPr>
          <a:xfrm>
            <a:off x="855133" y="209973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AD8C923D-00A4-478B-BBBB-98931DBE30B8}"/>
              </a:ext>
            </a:extLst>
          </p:cNvPr>
          <p:cNvSpPr txBox="1"/>
          <p:nvPr/>
        </p:nvSpPr>
        <p:spPr>
          <a:xfrm>
            <a:off x="1461396" y="1961233"/>
            <a:ext cx="1337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noProof="0" dirty="0"/>
              <a:t>Entradas</a:t>
            </a:r>
          </a:p>
        </p:txBody>
      </p:sp>
      <p:sp>
        <p:nvSpPr>
          <p:cNvPr id="37" name="TextBox 4">
            <a:extLst>
              <a:ext uri="{FF2B5EF4-FFF2-40B4-BE49-F238E27FC236}">
                <a16:creationId xmlns:a16="http://schemas.microsoft.com/office/drawing/2014/main" id="{691F3B2C-5C3D-4120-AB4C-2559FF8FEB04}"/>
              </a:ext>
            </a:extLst>
          </p:cNvPr>
          <p:cNvSpPr txBox="1"/>
          <p:nvPr/>
        </p:nvSpPr>
        <p:spPr>
          <a:xfrm>
            <a:off x="8352854" y="2481273"/>
            <a:ext cx="2433288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panose="020B0503020202020204" pitchFamily="34" charset="0"/>
              </a:rPr>
              <a:t>Estrategia de pruebas integrales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Matriz de casos integrales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Evidencia de pruebas </a:t>
            </a:r>
            <a:r>
              <a:rPr lang="es-MX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panose="020B0503020202020204" pitchFamily="34" charset="0"/>
              </a:rPr>
              <a:t>Integrales</a:t>
            </a: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venir Next" panose="020B0503020202020204" pitchFamily="34" charset="0"/>
            </a:endParaRPr>
          </a:p>
        </p:txBody>
      </p:sp>
      <p:sp>
        <p:nvSpPr>
          <p:cNvPr id="38" name="Abrir corchete 37">
            <a:extLst>
              <a:ext uri="{FF2B5EF4-FFF2-40B4-BE49-F238E27FC236}">
                <a16:creationId xmlns:a16="http://schemas.microsoft.com/office/drawing/2014/main" id="{6B642145-250E-482F-A88C-39F36177D3A5}"/>
              </a:ext>
            </a:extLst>
          </p:cNvPr>
          <p:cNvSpPr/>
          <p:nvPr/>
        </p:nvSpPr>
        <p:spPr>
          <a:xfrm rot="10800000">
            <a:off x="10634614" y="209973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9" name="Abrir corchete 38">
            <a:extLst>
              <a:ext uri="{FF2B5EF4-FFF2-40B4-BE49-F238E27FC236}">
                <a16:creationId xmlns:a16="http://schemas.microsoft.com/office/drawing/2014/main" id="{E0D709FE-8BFD-4E75-9F2D-FDBE8DB1FEA1}"/>
              </a:ext>
            </a:extLst>
          </p:cNvPr>
          <p:cNvSpPr/>
          <p:nvPr/>
        </p:nvSpPr>
        <p:spPr>
          <a:xfrm>
            <a:off x="8229208" y="209973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E9C73201-DF6F-4C12-AB08-CB27B0E423BC}"/>
              </a:ext>
            </a:extLst>
          </p:cNvPr>
          <p:cNvSpPr txBox="1"/>
          <p:nvPr/>
        </p:nvSpPr>
        <p:spPr>
          <a:xfrm>
            <a:off x="8835471" y="1961233"/>
            <a:ext cx="1337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noProof="0" dirty="0"/>
              <a:t>Salidas</a:t>
            </a:r>
          </a:p>
        </p:txBody>
      </p:sp>
      <p:pic>
        <p:nvPicPr>
          <p:cNvPr id="42" name="Picture 2" descr="Zoho | Cloud Software Suite for Businesses">
            <a:extLst>
              <a:ext uri="{FF2B5EF4-FFF2-40B4-BE49-F238E27FC236}">
                <a16:creationId xmlns:a16="http://schemas.microsoft.com/office/drawing/2014/main" id="{BBC18404-1215-457B-884F-FB3DF696D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073" y="2994881"/>
            <a:ext cx="868237" cy="86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Google Shape;283;p16">
            <a:extLst>
              <a:ext uri="{FF2B5EF4-FFF2-40B4-BE49-F238E27FC236}">
                <a16:creationId xmlns:a16="http://schemas.microsoft.com/office/drawing/2014/main" id="{142B6493-1B99-4F4A-B0F5-9857D471743A}"/>
              </a:ext>
            </a:extLst>
          </p:cNvPr>
          <p:cNvSpPr/>
          <p:nvPr/>
        </p:nvSpPr>
        <p:spPr>
          <a:xfrm>
            <a:off x="603130" y="1584946"/>
            <a:ext cx="9393760" cy="157333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r>
              <a:rPr lang="es-MX" sz="1000" b="1" kern="0" noProof="0" dirty="0">
                <a:solidFill>
                  <a:srgbClr val="FFFFFF"/>
                </a:solidFill>
                <a:latin typeface="Century Gothic"/>
                <a:sym typeface="Century Gothic"/>
              </a:rPr>
              <a:t>4. MONITOREO Y CONTROL</a:t>
            </a:r>
            <a:endParaRPr lang="es-MX" sz="1000" b="1" kern="0" noProof="0" dirty="0">
              <a:solidFill>
                <a:srgbClr val="FFFFFF"/>
              </a:solidFill>
              <a:latin typeface="Century Gothic"/>
              <a:sym typeface="Arial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0B7872D-102B-0CFB-C109-3AB041ECC1A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048" b="4000"/>
          <a:stretch/>
        </p:blipFill>
        <p:spPr>
          <a:xfrm>
            <a:off x="3634071" y="1904944"/>
            <a:ext cx="4418541" cy="4679212"/>
          </a:xfrm>
          <a:prstGeom prst="rect">
            <a:avLst/>
          </a:prstGeom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DD1772B5-3E08-C25E-19B2-1567B501A0CB}"/>
              </a:ext>
            </a:extLst>
          </p:cNvPr>
          <p:cNvSpPr txBox="1"/>
          <p:nvPr/>
        </p:nvSpPr>
        <p:spPr>
          <a:xfrm>
            <a:off x="1019357" y="2462880"/>
            <a:ext cx="243328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Documento de desarrollo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panose="020B0503020202020204" pitchFamily="34" charset="0"/>
              </a:rPr>
              <a:t>Aceptación de cobertura de desarrollo</a:t>
            </a:r>
          </a:p>
        </p:txBody>
      </p:sp>
    </p:spTree>
    <p:extLst>
      <p:ext uri="{BB962C8B-B14F-4D97-AF65-F5344CB8AC3E}">
        <p14:creationId xmlns:p14="http://schemas.microsoft.com/office/powerpoint/2010/main" val="1569547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CC165-05B7-9631-C079-759E61CB9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C8F248C1-0551-FC03-ECA0-C050A5A55CCF}"/>
              </a:ext>
            </a:extLst>
          </p:cNvPr>
          <p:cNvSpPr/>
          <p:nvPr/>
        </p:nvSpPr>
        <p:spPr>
          <a:xfrm>
            <a:off x="773337" y="332508"/>
            <a:ext cx="64594" cy="6768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88744C8-ADDC-E0C5-9352-58071A18C8C2}"/>
              </a:ext>
            </a:extLst>
          </p:cNvPr>
          <p:cNvSpPr txBox="1"/>
          <p:nvPr/>
        </p:nvSpPr>
        <p:spPr>
          <a:xfrm>
            <a:off x="1137063" y="440122"/>
            <a:ext cx="10281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2400" b="1" noProof="0" dirty="0">
                <a:latin typeface="Avenir Next Medium" panose="020B0503020202020204" pitchFamily="34" charset="0"/>
              </a:rPr>
              <a:t>Diagrama Ejecución/Pruebas UAT</a:t>
            </a:r>
            <a:endParaRPr lang="es-MX" sz="2400" b="1" noProof="0" dirty="0">
              <a:effectLst/>
              <a:latin typeface="Avenir Next Medium" panose="020B0503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DEABBA6-D236-7782-0C4B-E1EE485ED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265320"/>
            <a:ext cx="6094476" cy="59268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B8E42D-557F-7FA8-F077-EE5D6ECC0FA5}"/>
              </a:ext>
            </a:extLst>
          </p:cNvPr>
          <p:cNvCxnSpPr>
            <a:cxnSpLocks/>
          </p:cNvCxnSpPr>
          <p:nvPr/>
        </p:nvCxnSpPr>
        <p:spPr>
          <a:xfrm>
            <a:off x="950026" y="6649569"/>
            <a:ext cx="5248894" cy="0"/>
          </a:xfrm>
          <a:prstGeom prst="line">
            <a:avLst/>
          </a:prstGeom>
          <a:ln>
            <a:solidFill>
              <a:srgbClr val="1354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4B00B22-967A-7F10-2CC4-C3A25C0F0485}"/>
              </a:ext>
            </a:extLst>
          </p:cNvPr>
          <p:cNvSpPr txBox="1"/>
          <p:nvPr/>
        </p:nvSpPr>
        <p:spPr>
          <a:xfrm>
            <a:off x="9362705" y="6430855"/>
            <a:ext cx="27936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MX" sz="1050" noProof="0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Capacitación | Proceso &amp; ZOHO</a:t>
            </a:r>
          </a:p>
        </p:txBody>
      </p:sp>
      <p:sp>
        <p:nvSpPr>
          <p:cNvPr id="17" name="TextBox 22">
            <a:extLst>
              <a:ext uri="{FF2B5EF4-FFF2-40B4-BE49-F238E27FC236}">
                <a16:creationId xmlns:a16="http://schemas.microsoft.com/office/drawing/2014/main" id="{5BEAA2C7-2C35-426B-90FF-C9E340722559}"/>
              </a:ext>
            </a:extLst>
          </p:cNvPr>
          <p:cNvSpPr txBox="1"/>
          <p:nvPr/>
        </p:nvSpPr>
        <p:spPr>
          <a:xfrm>
            <a:off x="35625" y="6511069"/>
            <a:ext cx="8023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2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" panose="020B0503020202020204" pitchFamily="34" charset="0"/>
              </a:rPr>
              <a:t>Mayo 25</a:t>
            </a:r>
            <a:endParaRPr lang="es-MX" sz="1200" noProof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3" name="Google Shape;88;p1">
            <a:extLst>
              <a:ext uri="{FF2B5EF4-FFF2-40B4-BE49-F238E27FC236}">
                <a16:creationId xmlns:a16="http://schemas.microsoft.com/office/drawing/2014/main" id="{A3F58747-F190-48FD-B2AF-473CE19821A0}"/>
              </a:ext>
            </a:extLst>
          </p:cNvPr>
          <p:cNvSpPr/>
          <p:nvPr/>
        </p:nvSpPr>
        <p:spPr>
          <a:xfrm>
            <a:off x="3668350" y="1119004"/>
            <a:ext cx="4772654" cy="302823"/>
          </a:xfrm>
          <a:prstGeom prst="chevron">
            <a:avLst>
              <a:gd name="adj" fmla="val 50855"/>
            </a:avLst>
          </a:prstGeom>
          <a:solidFill>
            <a:srgbClr val="0A4A8E"/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r>
              <a:rPr lang="es-MX" sz="1000" b="1" kern="0" noProof="0" dirty="0">
                <a:solidFill>
                  <a:srgbClr val="FFFFFF"/>
                </a:solidFill>
                <a:latin typeface="Century Gothic"/>
                <a:sym typeface="Century Gothic"/>
              </a:rPr>
              <a:t>3. EJECUCIÓN</a:t>
            </a:r>
            <a:endParaRPr lang="es-MX" sz="1000" b="1" kern="0" noProof="0" dirty="0">
              <a:solidFill>
                <a:srgbClr val="FFFFFF"/>
              </a:solidFill>
              <a:latin typeface="Century Gothic"/>
              <a:sym typeface="Arial"/>
            </a:endParaRPr>
          </a:p>
        </p:txBody>
      </p:sp>
      <p:sp>
        <p:nvSpPr>
          <p:cNvPr id="37" name="Google Shape;92;p1">
            <a:extLst>
              <a:ext uri="{FF2B5EF4-FFF2-40B4-BE49-F238E27FC236}">
                <a16:creationId xmlns:a16="http://schemas.microsoft.com/office/drawing/2014/main" id="{440A8D29-ED5D-48A2-96B3-9AFAC04D7384}"/>
              </a:ext>
            </a:extLst>
          </p:cNvPr>
          <p:cNvSpPr/>
          <p:nvPr/>
        </p:nvSpPr>
        <p:spPr>
          <a:xfrm>
            <a:off x="603130" y="1111028"/>
            <a:ext cx="1785974" cy="311253"/>
          </a:xfrm>
          <a:prstGeom prst="homePlate">
            <a:avLst>
              <a:gd name="adj" fmla="val 49639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r>
              <a:rPr lang="es-MX" sz="1000" b="1" kern="0" noProof="0" dirty="0">
                <a:solidFill>
                  <a:srgbClr val="FFFFFF"/>
                </a:solidFill>
                <a:latin typeface="Century Gothic"/>
                <a:sym typeface="Century Gothic"/>
              </a:rPr>
              <a:t>1. INICIO</a:t>
            </a:r>
            <a:endParaRPr lang="es-MX" sz="1000" b="1" kern="0" noProof="0" dirty="0">
              <a:solidFill>
                <a:srgbClr val="FFFFFF"/>
              </a:solidFill>
              <a:latin typeface="Century Gothic"/>
              <a:sym typeface="Arial"/>
            </a:endParaRPr>
          </a:p>
        </p:txBody>
      </p:sp>
      <p:sp>
        <p:nvSpPr>
          <p:cNvPr id="38" name="Google Shape;93;p1">
            <a:extLst>
              <a:ext uri="{FF2B5EF4-FFF2-40B4-BE49-F238E27FC236}">
                <a16:creationId xmlns:a16="http://schemas.microsoft.com/office/drawing/2014/main" id="{329D86F9-0541-451E-873C-85E4D44E933B}"/>
              </a:ext>
            </a:extLst>
          </p:cNvPr>
          <p:cNvSpPr/>
          <p:nvPr/>
        </p:nvSpPr>
        <p:spPr>
          <a:xfrm>
            <a:off x="2130263" y="1109807"/>
            <a:ext cx="1785974" cy="311253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2. PLANEACIÓN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94;p1">
            <a:extLst>
              <a:ext uri="{FF2B5EF4-FFF2-40B4-BE49-F238E27FC236}">
                <a16:creationId xmlns:a16="http://schemas.microsoft.com/office/drawing/2014/main" id="{1B07CE6B-6967-4FF4-8957-905DB2362B4D}"/>
              </a:ext>
            </a:extLst>
          </p:cNvPr>
          <p:cNvSpPr/>
          <p:nvPr/>
        </p:nvSpPr>
        <p:spPr>
          <a:xfrm>
            <a:off x="3880221" y="1429596"/>
            <a:ext cx="1422204" cy="126000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DESARROLLO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109;p1">
            <a:extLst>
              <a:ext uri="{FF2B5EF4-FFF2-40B4-BE49-F238E27FC236}">
                <a16:creationId xmlns:a16="http://schemas.microsoft.com/office/drawing/2014/main" id="{0FC7771C-73BB-4450-9CED-57B3F32076BC}"/>
              </a:ext>
            </a:extLst>
          </p:cNvPr>
          <p:cNvSpPr/>
          <p:nvPr/>
        </p:nvSpPr>
        <p:spPr>
          <a:xfrm>
            <a:off x="5249183" y="1429595"/>
            <a:ext cx="1523654" cy="126000"/>
          </a:xfrm>
          <a:prstGeom prst="chevron">
            <a:avLst>
              <a:gd name="adj" fmla="val 50855"/>
            </a:avLst>
          </a:prstGeom>
          <a:solidFill>
            <a:srgbClr val="8DA9DB"/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r>
              <a:rPr lang="es-MX" sz="1000" b="1" kern="0" noProof="0" dirty="0">
                <a:solidFill>
                  <a:srgbClr val="FFFFFF"/>
                </a:solidFill>
                <a:latin typeface="Century Gothic"/>
                <a:sym typeface="Century Gothic"/>
              </a:rPr>
              <a:t>PRUEBAS</a:t>
            </a:r>
            <a:endParaRPr lang="es-MX" sz="1000" b="1" kern="0" noProof="0" dirty="0">
              <a:solidFill>
                <a:srgbClr val="FFFFFF"/>
              </a:solidFill>
              <a:latin typeface="Century Gothic"/>
              <a:sym typeface="Arial"/>
            </a:endParaRPr>
          </a:p>
        </p:txBody>
      </p:sp>
      <p:sp>
        <p:nvSpPr>
          <p:cNvPr id="41" name="Google Shape;112;p1">
            <a:extLst>
              <a:ext uri="{FF2B5EF4-FFF2-40B4-BE49-F238E27FC236}">
                <a16:creationId xmlns:a16="http://schemas.microsoft.com/office/drawing/2014/main" id="{085CF3CF-A84D-4F5B-8145-80AE1B80BA9D}"/>
              </a:ext>
            </a:extLst>
          </p:cNvPr>
          <p:cNvSpPr/>
          <p:nvPr/>
        </p:nvSpPr>
        <p:spPr>
          <a:xfrm>
            <a:off x="6705154" y="1429595"/>
            <a:ext cx="1544265" cy="126000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s-MX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PREPARACIÓN FINAL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115;p1">
            <a:extLst>
              <a:ext uri="{FF2B5EF4-FFF2-40B4-BE49-F238E27FC236}">
                <a16:creationId xmlns:a16="http://schemas.microsoft.com/office/drawing/2014/main" id="{D3A6FFBE-9CD7-4587-B4B2-16BD4C9723A8}"/>
              </a:ext>
            </a:extLst>
          </p:cNvPr>
          <p:cNvSpPr/>
          <p:nvPr/>
        </p:nvSpPr>
        <p:spPr>
          <a:xfrm>
            <a:off x="8210916" y="1119332"/>
            <a:ext cx="1785974" cy="311253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5. CIERRE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Abrir corchete 42">
            <a:extLst>
              <a:ext uri="{FF2B5EF4-FFF2-40B4-BE49-F238E27FC236}">
                <a16:creationId xmlns:a16="http://schemas.microsoft.com/office/drawing/2014/main" id="{6D3255B6-1B47-475A-B8AD-6746EB36A311}"/>
              </a:ext>
            </a:extLst>
          </p:cNvPr>
          <p:cNvSpPr/>
          <p:nvPr/>
        </p:nvSpPr>
        <p:spPr>
          <a:xfrm rot="10800000">
            <a:off x="2964441" y="209973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44" name="Abrir corchete 43">
            <a:extLst>
              <a:ext uri="{FF2B5EF4-FFF2-40B4-BE49-F238E27FC236}">
                <a16:creationId xmlns:a16="http://schemas.microsoft.com/office/drawing/2014/main" id="{06866C8F-620B-4912-BDFE-6360941D2B96}"/>
              </a:ext>
            </a:extLst>
          </p:cNvPr>
          <p:cNvSpPr/>
          <p:nvPr/>
        </p:nvSpPr>
        <p:spPr>
          <a:xfrm>
            <a:off x="855133" y="209973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D912D9C-F209-482E-829E-9400ECCCF728}"/>
              </a:ext>
            </a:extLst>
          </p:cNvPr>
          <p:cNvSpPr txBox="1"/>
          <p:nvPr/>
        </p:nvSpPr>
        <p:spPr>
          <a:xfrm>
            <a:off x="1461396" y="1961233"/>
            <a:ext cx="1337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noProof="0" dirty="0"/>
              <a:t>Entradas</a:t>
            </a:r>
          </a:p>
        </p:txBody>
      </p:sp>
      <p:sp>
        <p:nvSpPr>
          <p:cNvPr id="47" name="Abrir corchete 46">
            <a:extLst>
              <a:ext uri="{FF2B5EF4-FFF2-40B4-BE49-F238E27FC236}">
                <a16:creationId xmlns:a16="http://schemas.microsoft.com/office/drawing/2014/main" id="{0A023E99-F39B-46BE-A95E-2146AACD9974}"/>
              </a:ext>
            </a:extLst>
          </p:cNvPr>
          <p:cNvSpPr/>
          <p:nvPr/>
        </p:nvSpPr>
        <p:spPr>
          <a:xfrm rot="10800000">
            <a:off x="10634614" y="209973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48" name="Abrir corchete 47">
            <a:extLst>
              <a:ext uri="{FF2B5EF4-FFF2-40B4-BE49-F238E27FC236}">
                <a16:creationId xmlns:a16="http://schemas.microsoft.com/office/drawing/2014/main" id="{00E4446F-E9D5-45BE-BBB1-DE554C846EC0}"/>
              </a:ext>
            </a:extLst>
          </p:cNvPr>
          <p:cNvSpPr/>
          <p:nvPr/>
        </p:nvSpPr>
        <p:spPr>
          <a:xfrm>
            <a:off x="8229208" y="209973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DF0EA8D7-DA55-4F18-8944-26F15934A6B3}"/>
              </a:ext>
            </a:extLst>
          </p:cNvPr>
          <p:cNvSpPr txBox="1"/>
          <p:nvPr/>
        </p:nvSpPr>
        <p:spPr>
          <a:xfrm>
            <a:off x="8835471" y="1961233"/>
            <a:ext cx="1337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noProof="0" dirty="0"/>
              <a:t>Salidas</a:t>
            </a:r>
          </a:p>
        </p:txBody>
      </p:sp>
      <p:sp>
        <p:nvSpPr>
          <p:cNvPr id="50" name="TextBox 4">
            <a:extLst>
              <a:ext uri="{FF2B5EF4-FFF2-40B4-BE49-F238E27FC236}">
                <a16:creationId xmlns:a16="http://schemas.microsoft.com/office/drawing/2014/main" id="{B3B7F8EC-1023-42AA-861B-BE8D5C65D451}"/>
              </a:ext>
            </a:extLst>
          </p:cNvPr>
          <p:cNvSpPr txBox="1"/>
          <p:nvPr/>
        </p:nvSpPr>
        <p:spPr>
          <a:xfrm>
            <a:off x="8352854" y="2517037"/>
            <a:ext cx="2433288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Carta de aceptación de pruebas UAT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Aprobación de cambio en el Comité de Cambios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Documentos de preparación</a:t>
            </a:r>
          </a:p>
        </p:txBody>
      </p:sp>
      <p:pic>
        <p:nvPicPr>
          <p:cNvPr id="51" name="Picture 2" descr="Zoho | Cloud Software Suite for Businesses">
            <a:extLst>
              <a:ext uri="{FF2B5EF4-FFF2-40B4-BE49-F238E27FC236}">
                <a16:creationId xmlns:a16="http://schemas.microsoft.com/office/drawing/2014/main" id="{7950357B-4DCB-40D6-BD36-8A263F88B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073" y="2994881"/>
            <a:ext cx="868237" cy="86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Google Shape;283;p16">
            <a:extLst>
              <a:ext uri="{FF2B5EF4-FFF2-40B4-BE49-F238E27FC236}">
                <a16:creationId xmlns:a16="http://schemas.microsoft.com/office/drawing/2014/main" id="{7A6E0B92-9E5E-4B86-A665-F4856BB7AB53}"/>
              </a:ext>
            </a:extLst>
          </p:cNvPr>
          <p:cNvSpPr/>
          <p:nvPr/>
        </p:nvSpPr>
        <p:spPr>
          <a:xfrm>
            <a:off x="603130" y="1584946"/>
            <a:ext cx="9393760" cy="157333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r>
              <a:rPr lang="es-MX" sz="1000" b="1" kern="0" noProof="0" dirty="0">
                <a:solidFill>
                  <a:srgbClr val="FFFFFF"/>
                </a:solidFill>
                <a:latin typeface="Century Gothic"/>
                <a:sym typeface="Century Gothic"/>
              </a:rPr>
              <a:t>4. MONITOREO Y CONTROL</a:t>
            </a:r>
            <a:endParaRPr lang="es-MX" sz="1000" b="1" kern="0" noProof="0" dirty="0">
              <a:solidFill>
                <a:srgbClr val="FFFFFF"/>
              </a:solidFill>
              <a:latin typeface="Century Gothic"/>
              <a:sym typeface="Arial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E8F4F34-7078-BC4E-D792-814F21CF322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842" b="6079"/>
          <a:stretch/>
        </p:blipFill>
        <p:spPr>
          <a:xfrm>
            <a:off x="2612377" y="1759010"/>
            <a:ext cx="5840065" cy="4840614"/>
          </a:xfrm>
          <a:prstGeom prst="rect">
            <a:avLst/>
          </a:prstGeom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02F331A7-52D5-6DF3-A160-3CDF1EDD0D32}"/>
              </a:ext>
            </a:extLst>
          </p:cNvPr>
          <p:cNvSpPr txBox="1"/>
          <p:nvPr/>
        </p:nvSpPr>
        <p:spPr>
          <a:xfrm>
            <a:off x="837931" y="2397376"/>
            <a:ext cx="237380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Estrategia de pruebas integrales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Matriz de casos pruebas integrales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Evidencia de pruebas </a:t>
            </a:r>
            <a:r>
              <a:rPr lang="es-MX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panose="020B0503020202020204" pitchFamily="34" charset="0"/>
              </a:rPr>
              <a:t>Integrales</a:t>
            </a: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895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CC165-05B7-9631-C079-759E61CB9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C8F248C1-0551-FC03-ECA0-C050A5A55CCF}"/>
              </a:ext>
            </a:extLst>
          </p:cNvPr>
          <p:cNvSpPr/>
          <p:nvPr/>
        </p:nvSpPr>
        <p:spPr>
          <a:xfrm>
            <a:off x="773337" y="332508"/>
            <a:ext cx="64594" cy="6768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88744C8-ADDC-E0C5-9352-58071A18C8C2}"/>
              </a:ext>
            </a:extLst>
          </p:cNvPr>
          <p:cNvSpPr txBox="1"/>
          <p:nvPr/>
        </p:nvSpPr>
        <p:spPr>
          <a:xfrm>
            <a:off x="1137063" y="440122"/>
            <a:ext cx="10281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2400" b="1" noProof="0" dirty="0">
                <a:latin typeface="Avenir Next Medium" panose="020B0503020202020204" pitchFamily="34" charset="0"/>
              </a:rPr>
              <a:t>Diagrama Ejecución/Preparación final</a:t>
            </a:r>
            <a:endParaRPr lang="es-MX" sz="2400" b="1" noProof="0" dirty="0">
              <a:effectLst/>
              <a:latin typeface="Avenir Next Medium" panose="020B0503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DEABBA6-D236-7782-0C4B-E1EE485ED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265320"/>
            <a:ext cx="6094476" cy="59268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B8E42D-557F-7FA8-F077-EE5D6ECC0FA5}"/>
              </a:ext>
            </a:extLst>
          </p:cNvPr>
          <p:cNvCxnSpPr>
            <a:cxnSpLocks/>
          </p:cNvCxnSpPr>
          <p:nvPr/>
        </p:nvCxnSpPr>
        <p:spPr>
          <a:xfrm>
            <a:off x="950026" y="6649569"/>
            <a:ext cx="5248894" cy="0"/>
          </a:xfrm>
          <a:prstGeom prst="line">
            <a:avLst/>
          </a:prstGeom>
          <a:ln>
            <a:solidFill>
              <a:srgbClr val="1354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4B00B22-967A-7F10-2CC4-C3A25C0F0485}"/>
              </a:ext>
            </a:extLst>
          </p:cNvPr>
          <p:cNvSpPr txBox="1"/>
          <p:nvPr/>
        </p:nvSpPr>
        <p:spPr>
          <a:xfrm>
            <a:off x="9362705" y="6430855"/>
            <a:ext cx="27936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MX" sz="1050" noProof="0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Capacitación | Proceso &amp; ZOHO</a:t>
            </a:r>
          </a:p>
        </p:txBody>
      </p:sp>
      <p:sp>
        <p:nvSpPr>
          <p:cNvPr id="17" name="TextBox 22">
            <a:extLst>
              <a:ext uri="{FF2B5EF4-FFF2-40B4-BE49-F238E27FC236}">
                <a16:creationId xmlns:a16="http://schemas.microsoft.com/office/drawing/2014/main" id="{5BEAA2C7-2C35-426B-90FF-C9E340722559}"/>
              </a:ext>
            </a:extLst>
          </p:cNvPr>
          <p:cNvSpPr txBox="1"/>
          <p:nvPr/>
        </p:nvSpPr>
        <p:spPr>
          <a:xfrm>
            <a:off x="35625" y="6511069"/>
            <a:ext cx="8023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2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" panose="020B0503020202020204" pitchFamily="34" charset="0"/>
              </a:rPr>
              <a:t>Mayo 25</a:t>
            </a:r>
            <a:endParaRPr lang="es-MX" sz="1200" noProof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2" name="Google Shape;88;p1">
            <a:extLst>
              <a:ext uri="{FF2B5EF4-FFF2-40B4-BE49-F238E27FC236}">
                <a16:creationId xmlns:a16="http://schemas.microsoft.com/office/drawing/2014/main" id="{343FB721-6294-4EC6-ABBB-88B9E6E42F9A}"/>
              </a:ext>
            </a:extLst>
          </p:cNvPr>
          <p:cNvSpPr/>
          <p:nvPr/>
        </p:nvSpPr>
        <p:spPr>
          <a:xfrm>
            <a:off x="3668350" y="1119004"/>
            <a:ext cx="4772654" cy="302823"/>
          </a:xfrm>
          <a:prstGeom prst="chevron">
            <a:avLst>
              <a:gd name="adj" fmla="val 50855"/>
            </a:avLst>
          </a:prstGeom>
          <a:solidFill>
            <a:srgbClr val="0A4A8E"/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r>
              <a:rPr lang="es-MX" sz="1000" b="1" kern="0" noProof="0" dirty="0">
                <a:solidFill>
                  <a:srgbClr val="FFFFFF"/>
                </a:solidFill>
                <a:latin typeface="Century Gothic"/>
                <a:sym typeface="Century Gothic"/>
              </a:rPr>
              <a:t>3. EJECUCIÓN</a:t>
            </a:r>
            <a:endParaRPr lang="es-MX" sz="1000" b="1" kern="0" noProof="0" dirty="0">
              <a:solidFill>
                <a:srgbClr val="FFFFFF"/>
              </a:solidFill>
              <a:latin typeface="Century Gothic"/>
              <a:sym typeface="Arial"/>
            </a:endParaRPr>
          </a:p>
        </p:txBody>
      </p:sp>
      <p:sp>
        <p:nvSpPr>
          <p:cNvPr id="25" name="Google Shape;92;p1">
            <a:extLst>
              <a:ext uri="{FF2B5EF4-FFF2-40B4-BE49-F238E27FC236}">
                <a16:creationId xmlns:a16="http://schemas.microsoft.com/office/drawing/2014/main" id="{FEFA41BA-5F20-4E81-9CED-C61A2CCAF49A}"/>
              </a:ext>
            </a:extLst>
          </p:cNvPr>
          <p:cNvSpPr/>
          <p:nvPr/>
        </p:nvSpPr>
        <p:spPr>
          <a:xfrm>
            <a:off x="603130" y="1111028"/>
            <a:ext cx="1785974" cy="311253"/>
          </a:xfrm>
          <a:prstGeom prst="homePlate">
            <a:avLst>
              <a:gd name="adj" fmla="val 49639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r>
              <a:rPr lang="es-MX" sz="1000" b="1" kern="0" noProof="0" dirty="0">
                <a:solidFill>
                  <a:srgbClr val="FFFFFF"/>
                </a:solidFill>
                <a:latin typeface="Century Gothic"/>
                <a:sym typeface="Century Gothic"/>
              </a:rPr>
              <a:t>1. INICIO</a:t>
            </a:r>
            <a:endParaRPr lang="es-MX" sz="1000" b="1" kern="0" noProof="0" dirty="0">
              <a:solidFill>
                <a:srgbClr val="FFFFFF"/>
              </a:solidFill>
              <a:latin typeface="Century Gothic"/>
              <a:sym typeface="Arial"/>
            </a:endParaRPr>
          </a:p>
        </p:txBody>
      </p:sp>
      <p:sp>
        <p:nvSpPr>
          <p:cNvPr id="26" name="Google Shape;93;p1">
            <a:extLst>
              <a:ext uri="{FF2B5EF4-FFF2-40B4-BE49-F238E27FC236}">
                <a16:creationId xmlns:a16="http://schemas.microsoft.com/office/drawing/2014/main" id="{51DA1A5D-4D72-470A-84D3-AD182296B9E4}"/>
              </a:ext>
            </a:extLst>
          </p:cNvPr>
          <p:cNvSpPr/>
          <p:nvPr/>
        </p:nvSpPr>
        <p:spPr>
          <a:xfrm>
            <a:off x="2130263" y="1109807"/>
            <a:ext cx="1785974" cy="311253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2. PLANEACIÓN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94;p1">
            <a:extLst>
              <a:ext uri="{FF2B5EF4-FFF2-40B4-BE49-F238E27FC236}">
                <a16:creationId xmlns:a16="http://schemas.microsoft.com/office/drawing/2014/main" id="{22E9D01E-D17A-4A00-8589-AA7635CD4640}"/>
              </a:ext>
            </a:extLst>
          </p:cNvPr>
          <p:cNvSpPr/>
          <p:nvPr/>
        </p:nvSpPr>
        <p:spPr>
          <a:xfrm>
            <a:off x="3880221" y="1429596"/>
            <a:ext cx="1422204" cy="126000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DESARROLLO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109;p1">
            <a:extLst>
              <a:ext uri="{FF2B5EF4-FFF2-40B4-BE49-F238E27FC236}">
                <a16:creationId xmlns:a16="http://schemas.microsoft.com/office/drawing/2014/main" id="{7F775B76-9884-4265-835A-8A9998E15552}"/>
              </a:ext>
            </a:extLst>
          </p:cNvPr>
          <p:cNvSpPr/>
          <p:nvPr/>
        </p:nvSpPr>
        <p:spPr>
          <a:xfrm>
            <a:off x="5249183" y="1429595"/>
            <a:ext cx="1523654" cy="126000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PRUEBAS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112;p1">
            <a:extLst>
              <a:ext uri="{FF2B5EF4-FFF2-40B4-BE49-F238E27FC236}">
                <a16:creationId xmlns:a16="http://schemas.microsoft.com/office/drawing/2014/main" id="{ADB355AF-C766-422D-A0F5-59EF95AEFC83}"/>
              </a:ext>
            </a:extLst>
          </p:cNvPr>
          <p:cNvSpPr/>
          <p:nvPr/>
        </p:nvSpPr>
        <p:spPr>
          <a:xfrm>
            <a:off x="6705154" y="1429595"/>
            <a:ext cx="1544265" cy="126000"/>
          </a:xfrm>
          <a:prstGeom prst="chevron">
            <a:avLst>
              <a:gd name="adj" fmla="val 50855"/>
            </a:avLst>
          </a:prstGeom>
          <a:solidFill>
            <a:srgbClr val="1F3864"/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800"/>
            </a:pPr>
            <a:r>
              <a:rPr lang="es-MX" sz="800" b="1" kern="0" noProof="0" dirty="0">
                <a:solidFill>
                  <a:srgbClr val="FFFFFF"/>
                </a:solidFill>
                <a:latin typeface="Century Gothic"/>
                <a:sym typeface="Century Gothic"/>
              </a:rPr>
              <a:t>PREPARACIÓN FINAL</a:t>
            </a:r>
            <a:endParaRPr lang="es-MX" sz="800" b="1" kern="0" noProof="0" dirty="0">
              <a:solidFill>
                <a:srgbClr val="FFFFFF"/>
              </a:solidFill>
              <a:latin typeface="Century Gothic"/>
              <a:sym typeface="Arial"/>
            </a:endParaRPr>
          </a:p>
        </p:txBody>
      </p:sp>
      <p:sp>
        <p:nvSpPr>
          <p:cNvPr id="31" name="Google Shape;115;p1">
            <a:extLst>
              <a:ext uri="{FF2B5EF4-FFF2-40B4-BE49-F238E27FC236}">
                <a16:creationId xmlns:a16="http://schemas.microsoft.com/office/drawing/2014/main" id="{B5282C99-98F0-4EC0-A3D0-943544F4EA89}"/>
              </a:ext>
            </a:extLst>
          </p:cNvPr>
          <p:cNvSpPr/>
          <p:nvPr/>
        </p:nvSpPr>
        <p:spPr>
          <a:xfrm>
            <a:off x="8210916" y="1119332"/>
            <a:ext cx="1785974" cy="311253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5. CIERRE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Abrir corchete 32">
            <a:extLst>
              <a:ext uri="{FF2B5EF4-FFF2-40B4-BE49-F238E27FC236}">
                <a16:creationId xmlns:a16="http://schemas.microsoft.com/office/drawing/2014/main" id="{E84619C2-CEF9-40B6-90FA-5C1D2FC7EBBB}"/>
              </a:ext>
            </a:extLst>
          </p:cNvPr>
          <p:cNvSpPr/>
          <p:nvPr/>
        </p:nvSpPr>
        <p:spPr>
          <a:xfrm rot="10800000">
            <a:off x="3095074" y="209973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5" name="Abrir corchete 34">
            <a:extLst>
              <a:ext uri="{FF2B5EF4-FFF2-40B4-BE49-F238E27FC236}">
                <a16:creationId xmlns:a16="http://schemas.microsoft.com/office/drawing/2014/main" id="{330D5E1F-691A-43B9-A1B7-B136DE10620A}"/>
              </a:ext>
            </a:extLst>
          </p:cNvPr>
          <p:cNvSpPr/>
          <p:nvPr/>
        </p:nvSpPr>
        <p:spPr>
          <a:xfrm>
            <a:off x="855133" y="209973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F81DBEC-8033-44EC-A569-3D902187B8D2}"/>
              </a:ext>
            </a:extLst>
          </p:cNvPr>
          <p:cNvSpPr txBox="1"/>
          <p:nvPr/>
        </p:nvSpPr>
        <p:spPr>
          <a:xfrm>
            <a:off x="1461396" y="1961233"/>
            <a:ext cx="1337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noProof="0" dirty="0"/>
              <a:t>Entradas</a:t>
            </a:r>
          </a:p>
        </p:txBody>
      </p:sp>
      <p:sp>
        <p:nvSpPr>
          <p:cNvPr id="37" name="TextBox 4">
            <a:extLst>
              <a:ext uri="{FF2B5EF4-FFF2-40B4-BE49-F238E27FC236}">
                <a16:creationId xmlns:a16="http://schemas.microsoft.com/office/drawing/2014/main" id="{E1B8FBE5-7AF2-411A-9D53-233CF3D9920F}"/>
              </a:ext>
            </a:extLst>
          </p:cNvPr>
          <p:cNvSpPr txBox="1"/>
          <p:nvPr/>
        </p:nvSpPr>
        <p:spPr>
          <a:xfrm>
            <a:off x="978779" y="2517037"/>
            <a:ext cx="2433288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Carta de aceptación de pruebas UAT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Aprobación de cambio en el Comité de Cambios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venir Next" panose="020B0503020202020204" pitchFamily="34" charset="0"/>
              </a:rPr>
              <a:t>Documentos de preparación</a:t>
            </a:r>
          </a:p>
        </p:txBody>
      </p:sp>
      <p:sp>
        <p:nvSpPr>
          <p:cNvPr id="38" name="Abrir corchete 37">
            <a:extLst>
              <a:ext uri="{FF2B5EF4-FFF2-40B4-BE49-F238E27FC236}">
                <a16:creationId xmlns:a16="http://schemas.microsoft.com/office/drawing/2014/main" id="{E5F3E854-6F44-4A8D-AB30-CBE6DD9AA339}"/>
              </a:ext>
            </a:extLst>
          </p:cNvPr>
          <p:cNvSpPr/>
          <p:nvPr/>
        </p:nvSpPr>
        <p:spPr>
          <a:xfrm rot="10800000">
            <a:off x="10634614" y="209973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9" name="Abrir corchete 38">
            <a:extLst>
              <a:ext uri="{FF2B5EF4-FFF2-40B4-BE49-F238E27FC236}">
                <a16:creationId xmlns:a16="http://schemas.microsoft.com/office/drawing/2014/main" id="{B835F035-19A4-4F17-A818-51138C426F20}"/>
              </a:ext>
            </a:extLst>
          </p:cNvPr>
          <p:cNvSpPr/>
          <p:nvPr/>
        </p:nvSpPr>
        <p:spPr>
          <a:xfrm>
            <a:off x="8229208" y="209973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F32D6C31-41A6-4524-9818-B9F81C9CA57E}"/>
              </a:ext>
            </a:extLst>
          </p:cNvPr>
          <p:cNvSpPr txBox="1"/>
          <p:nvPr/>
        </p:nvSpPr>
        <p:spPr>
          <a:xfrm>
            <a:off x="8835471" y="1961233"/>
            <a:ext cx="1337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noProof="0" dirty="0"/>
              <a:t>Salidas</a:t>
            </a:r>
          </a:p>
        </p:txBody>
      </p:sp>
      <p:sp>
        <p:nvSpPr>
          <p:cNvPr id="41" name="TextBox 4">
            <a:extLst>
              <a:ext uri="{FF2B5EF4-FFF2-40B4-BE49-F238E27FC236}">
                <a16:creationId xmlns:a16="http://schemas.microsoft.com/office/drawing/2014/main" id="{46E4569B-8D36-47DE-9CE3-581794F6C794}"/>
              </a:ext>
            </a:extLst>
          </p:cNvPr>
          <p:cNvSpPr txBox="1"/>
          <p:nvPr/>
        </p:nvSpPr>
        <p:spPr>
          <a:xfrm>
            <a:off x="8352854" y="2517037"/>
            <a:ext cx="243328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/>
              <a:t>Producto o servicio de proyecto en producción</a:t>
            </a: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venir Next" panose="020B0503020202020204" pitchFamily="34" charset="0"/>
            </a:endParaRPr>
          </a:p>
        </p:txBody>
      </p:sp>
      <p:pic>
        <p:nvPicPr>
          <p:cNvPr id="42" name="Picture 2" descr="Zoho | Cloud Software Suite for Businesses">
            <a:extLst>
              <a:ext uri="{FF2B5EF4-FFF2-40B4-BE49-F238E27FC236}">
                <a16:creationId xmlns:a16="http://schemas.microsoft.com/office/drawing/2014/main" id="{DD116E05-37D6-4D6C-8247-CB2AD1597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073" y="2994881"/>
            <a:ext cx="868237" cy="86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Google Shape;283;p16">
            <a:extLst>
              <a:ext uri="{FF2B5EF4-FFF2-40B4-BE49-F238E27FC236}">
                <a16:creationId xmlns:a16="http://schemas.microsoft.com/office/drawing/2014/main" id="{83204761-63CA-4887-8214-B20DF36F9847}"/>
              </a:ext>
            </a:extLst>
          </p:cNvPr>
          <p:cNvSpPr/>
          <p:nvPr/>
        </p:nvSpPr>
        <p:spPr>
          <a:xfrm>
            <a:off x="603130" y="1584946"/>
            <a:ext cx="9393760" cy="157333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r>
              <a:rPr lang="es-MX" sz="1000" b="1" kern="0" noProof="0" dirty="0">
                <a:solidFill>
                  <a:srgbClr val="FFFFFF"/>
                </a:solidFill>
                <a:latin typeface="Century Gothic"/>
                <a:sym typeface="Century Gothic"/>
              </a:rPr>
              <a:t>4. MONITOREO Y CONTROL</a:t>
            </a:r>
            <a:endParaRPr lang="es-MX" sz="1000" b="1" kern="0" noProof="0" dirty="0">
              <a:solidFill>
                <a:srgbClr val="FFFFFF"/>
              </a:solidFill>
              <a:latin typeface="Century Gothic"/>
              <a:sym typeface="Arial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5F56D65-B0FF-56CD-FAF3-430B738AE5C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682" b="8642"/>
          <a:stretch/>
        </p:blipFill>
        <p:spPr>
          <a:xfrm>
            <a:off x="3187529" y="2063407"/>
            <a:ext cx="5212242" cy="364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192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CC165-05B7-9631-C079-759E61CB9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C8F248C1-0551-FC03-ECA0-C050A5A55CCF}"/>
              </a:ext>
            </a:extLst>
          </p:cNvPr>
          <p:cNvSpPr/>
          <p:nvPr/>
        </p:nvSpPr>
        <p:spPr>
          <a:xfrm>
            <a:off x="773337" y="332508"/>
            <a:ext cx="64594" cy="6768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88744C8-ADDC-E0C5-9352-58071A18C8C2}"/>
              </a:ext>
            </a:extLst>
          </p:cNvPr>
          <p:cNvSpPr txBox="1"/>
          <p:nvPr/>
        </p:nvSpPr>
        <p:spPr>
          <a:xfrm>
            <a:off x="1137063" y="440122"/>
            <a:ext cx="10281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2400" b="1" noProof="0" dirty="0">
                <a:latin typeface="Avenir Next Medium" panose="020B0503020202020204" pitchFamily="34" charset="0"/>
              </a:rPr>
              <a:t>Diagrama Cierre</a:t>
            </a:r>
            <a:endParaRPr lang="es-MX" sz="2400" b="1" noProof="0" dirty="0">
              <a:effectLst/>
              <a:latin typeface="Avenir Next Medium" panose="020B0503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DEABBA6-D236-7782-0C4B-E1EE485ED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265320"/>
            <a:ext cx="6094476" cy="59268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B8E42D-557F-7FA8-F077-EE5D6ECC0FA5}"/>
              </a:ext>
            </a:extLst>
          </p:cNvPr>
          <p:cNvCxnSpPr>
            <a:cxnSpLocks/>
          </p:cNvCxnSpPr>
          <p:nvPr/>
        </p:nvCxnSpPr>
        <p:spPr>
          <a:xfrm>
            <a:off x="950026" y="6649569"/>
            <a:ext cx="5248894" cy="0"/>
          </a:xfrm>
          <a:prstGeom prst="line">
            <a:avLst/>
          </a:prstGeom>
          <a:ln>
            <a:solidFill>
              <a:srgbClr val="1354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4B00B22-967A-7F10-2CC4-C3A25C0F0485}"/>
              </a:ext>
            </a:extLst>
          </p:cNvPr>
          <p:cNvSpPr txBox="1"/>
          <p:nvPr/>
        </p:nvSpPr>
        <p:spPr>
          <a:xfrm>
            <a:off x="9362705" y="6430855"/>
            <a:ext cx="27936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MX" sz="1050" noProof="0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Capacitación | Proceso &amp; ZOHO</a:t>
            </a:r>
          </a:p>
        </p:txBody>
      </p:sp>
      <p:sp>
        <p:nvSpPr>
          <p:cNvPr id="17" name="TextBox 22">
            <a:extLst>
              <a:ext uri="{FF2B5EF4-FFF2-40B4-BE49-F238E27FC236}">
                <a16:creationId xmlns:a16="http://schemas.microsoft.com/office/drawing/2014/main" id="{5BEAA2C7-2C35-426B-90FF-C9E340722559}"/>
              </a:ext>
            </a:extLst>
          </p:cNvPr>
          <p:cNvSpPr txBox="1"/>
          <p:nvPr/>
        </p:nvSpPr>
        <p:spPr>
          <a:xfrm>
            <a:off x="35625" y="6511069"/>
            <a:ext cx="8023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2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" panose="020B0503020202020204" pitchFamily="34" charset="0"/>
              </a:rPr>
              <a:t>Mayo 25</a:t>
            </a:r>
            <a:endParaRPr lang="es-MX" sz="1200" noProof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Google Shape;88;p1">
            <a:extLst>
              <a:ext uri="{FF2B5EF4-FFF2-40B4-BE49-F238E27FC236}">
                <a16:creationId xmlns:a16="http://schemas.microsoft.com/office/drawing/2014/main" id="{4C662D21-9ADF-4719-B154-60986193F7BC}"/>
              </a:ext>
            </a:extLst>
          </p:cNvPr>
          <p:cNvSpPr/>
          <p:nvPr/>
        </p:nvSpPr>
        <p:spPr>
          <a:xfrm>
            <a:off x="3668350" y="1119004"/>
            <a:ext cx="4772654" cy="302823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3. EJECUCIÓN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92;p1">
            <a:extLst>
              <a:ext uri="{FF2B5EF4-FFF2-40B4-BE49-F238E27FC236}">
                <a16:creationId xmlns:a16="http://schemas.microsoft.com/office/drawing/2014/main" id="{8B7DF995-ADC8-4D0D-A612-F68AF8585665}"/>
              </a:ext>
            </a:extLst>
          </p:cNvPr>
          <p:cNvSpPr/>
          <p:nvPr/>
        </p:nvSpPr>
        <p:spPr>
          <a:xfrm>
            <a:off x="603130" y="1111028"/>
            <a:ext cx="1785974" cy="311253"/>
          </a:xfrm>
          <a:prstGeom prst="homePlate">
            <a:avLst>
              <a:gd name="adj" fmla="val 49639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r>
              <a:rPr lang="es-MX" sz="1000" b="1" kern="0" noProof="0" dirty="0">
                <a:solidFill>
                  <a:srgbClr val="FFFFFF"/>
                </a:solidFill>
                <a:latin typeface="Century Gothic"/>
                <a:sym typeface="Century Gothic"/>
              </a:rPr>
              <a:t>1. INICIO</a:t>
            </a:r>
            <a:endParaRPr lang="es-MX" sz="1000" b="1" kern="0" noProof="0" dirty="0">
              <a:solidFill>
                <a:srgbClr val="FFFFFF"/>
              </a:solidFill>
              <a:latin typeface="Century Gothic"/>
              <a:sym typeface="Arial"/>
            </a:endParaRPr>
          </a:p>
        </p:txBody>
      </p:sp>
      <p:sp>
        <p:nvSpPr>
          <p:cNvPr id="15" name="Google Shape;93;p1">
            <a:extLst>
              <a:ext uri="{FF2B5EF4-FFF2-40B4-BE49-F238E27FC236}">
                <a16:creationId xmlns:a16="http://schemas.microsoft.com/office/drawing/2014/main" id="{D426DC8E-4187-472D-8708-66EF506A54E6}"/>
              </a:ext>
            </a:extLst>
          </p:cNvPr>
          <p:cNvSpPr/>
          <p:nvPr/>
        </p:nvSpPr>
        <p:spPr>
          <a:xfrm>
            <a:off x="2130263" y="1109807"/>
            <a:ext cx="1785974" cy="311253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2. PLANEACIÓN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94;p1">
            <a:extLst>
              <a:ext uri="{FF2B5EF4-FFF2-40B4-BE49-F238E27FC236}">
                <a16:creationId xmlns:a16="http://schemas.microsoft.com/office/drawing/2014/main" id="{FE397242-63B7-4B76-8CE5-F5EF9448D0FA}"/>
              </a:ext>
            </a:extLst>
          </p:cNvPr>
          <p:cNvSpPr/>
          <p:nvPr/>
        </p:nvSpPr>
        <p:spPr>
          <a:xfrm>
            <a:off x="3880221" y="1429596"/>
            <a:ext cx="1422204" cy="126000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DESARROLLO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09;p1">
            <a:extLst>
              <a:ext uri="{FF2B5EF4-FFF2-40B4-BE49-F238E27FC236}">
                <a16:creationId xmlns:a16="http://schemas.microsoft.com/office/drawing/2014/main" id="{9908F27F-F619-425A-BCDF-B58BC285D914}"/>
              </a:ext>
            </a:extLst>
          </p:cNvPr>
          <p:cNvSpPr/>
          <p:nvPr/>
        </p:nvSpPr>
        <p:spPr>
          <a:xfrm>
            <a:off x="5249183" y="1429595"/>
            <a:ext cx="1523654" cy="126000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PRUEBAS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112;p1">
            <a:extLst>
              <a:ext uri="{FF2B5EF4-FFF2-40B4-BE49-F238E27FC236}">
                <a16:creationId xmlns:a16="http://schemas.microsoft.com/office/drawing/2014/main" id="{5DC3C029-9AF3-430D-A9B4-2DA49ABDA84F}"/>
              </a:ext>
            </a:extLst>
          </p:cNvPr>
          <p:cNvSpPr/>
          <p:nvPr/>
        </p:nvSpPr>
        <p:spPr>
          <a:xfrm>
            <a:off x="6705154" y="1429595"/>
            <a:ext cx="1544265" cy="126000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s-MX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PREPARACIÓN FINAL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115;p1">
            <a:extLst>
              <a:ext uri="{FF2B5EF4-FFF2-40B4-BE49-F238E27FC236}">
                <a16:creationId xmlns:a16="http://schemas.microsoft.com/office/drawing/2014/main" id="{08DBF8FE-6826-4B93-BAFE-AF84BEC395F6}"/>
              </a:ext>
            </a:extLst>
          </p:cNvPr>
          <p:cNvSpPr/>
          <p:nvPr/>
        </p:nvSpPr>
        <p:spPr>
          <a:xfrm>
            <a:off x="8210916" y="1119332"/>
            <a:ext cx="1785974" cy="311253"/>
          </a:xfrm>
          <a:prstGeom prst="chevron">
            <a:avLst>
              <a:gd name="adj" fmla="val 50855"/>
            </a:avLst>
          </a:prstGeom>
          <a:solidFill>
            <a:srgbClr val="007A4E"/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r>
              <a:rPr lang="es-MX" sz="1000" b="1" kern="0" noProof="0" dirty="0">
                <a:solidFill>
                  <a:srgbClr val="FFFFFF"/>
                </a:solidFill>
                <a:latin typeface="Century Gothic"/>
                <a:sym typeface="Century Gothic"/>
              </a:rPr>
              <a:t>5. CIERRE</a:t>
            </a:r>
            <a:endParaRPr lang="es-MX" sz="1000" b="1" kern="0" noProof="0" dirty="0">
              <a:solidFill>
                <a:srgbClr val="FFFFFF"/>
              </a:solidFill>
              <a:latin typeface="Century Gothic"/>
              <a:sym typeface="Arial"/>
            </a:endParaRPr>
          </a:p>
        </p:txBody>
      </p:sp>
      <p:sp>
        <p:nvSpPr>
          <p:cNvPr id="22" name="Abrir corchete 21">
            <a:extLst>
              <a:ext uri="{FF2B5EF4-FFF2-40B4-BE49-F238E27FC236}">
                <a16:creationId xmlns:a16="http://schemas.microsoft.com/office/drawing/2014/main" id="{B65209BD-CCDD-4068-BD99-46B339EE3A2D}"/>
              </a:ext>
            </a:extLst>
          </p:cNvPr>
          <p:cNvSpPr/>
          <p:nvPr/>
        </p:nvSpPr>
        <p:spPr>
          <a:xfrm rot="10800000">
            <a:off x="2603314" y="209973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23" name="Abrir corchete 22">
            <a:extLst>
              <a:ext uri="{FF2B5EF4-FFF2-40B4-BE49-F238E27FC236}">
                <a16:creationId xmlns:a16="http://schemas.microsoft.com/office/drawing/2014/main" id="{A512E623-E5A2-4FA8-97E5-7E1C4486D0B7}"/>
              </a:ext>
            </a:extLst>
          </p:cNvPr>
          <p:cNvSpPr/>
          <p:nvPr/>
        </p:nvSpPr>
        <p:spPr>
          <a:xfrm>
            <a:off x="359833" y="209973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495AD1EC-7976-419D-A2D6-990D60DB40ED}"/>
              </a:ext>
            </a:extLst>
          </p:cNvPr>
          <p:cNvSpPr txBox="1"/>
          <p:nvPr/>
        </p:nvSpPr>
        <p:spPr>
          <a:xfrm>
            <a:off x="966096" y="1961233"/>
            <a:ext cx="1337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noProof="0" dirty="0"/>
              <a:t>Entradas</a:t>
            </a:r>
          </a:p>
        </p:txBody>
      </p:sp>
      <p:sp>
        <p:nvSpPr>
          <p:cNvPr id="25" name="TextBox 4">
            <a:extLst>
              <a:ext uri="{FF2B5EF4-FFF2-40B4-BE49-F238E27FC236}">
                <a16:creationId xmlns:a16="http://schemas.microsoft.com/office/drawing/2014/main" id="{CC9F0DE7-1F87-4A62-B9E9-1CC9E335815E}"/>
              </a:ext>
            </a:extLst>
          </p:cNvPr>
          <p:cNvSpPr txBox="1"/>
          <p:nvPr/>
        </p:nvSpPr>
        <p:spPr>
          <a:xfrm>
            <a:off x="483479" y="2517037"/>
            <a:ext cx="243328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/>
              <a:t>Producto o servicio de proyecto en producción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panose="020B0503020202020204" pitchFamily="34" charset="0"/>
              </a:rPr>
              <a:t>Cierre de Hypercare</a:t>
            </a: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venir Next" panose="020B0503020202020204" pitchFamily="34" charset="0"/>
            </a:endParaRPr>
          </a:p>
        </p:txBody>
      </p:sp>
      <p:sp>
        <p:nvSpPr>
          <p:cNvPr id="26" name="Abrir corchete 25">
            <a:extLst>
              <a:ext uri="{FF2B5EF4-FFF2-40B4-BE49-F238E27FC236}">
                <a16:creationId xmlns:a16="http://schemas.microsoft.com/office/drawing/2014/main" id="{A33798C2-0F53-4488-BAE9-703C4A38DB19}"/>
              </a:ext>
            </a:extLst>
          </p:cNvPr>
          <p:cNvSpPr/>
          <p:nvPr/>
        </p:nvSpPr>
        <p:spPr>
          <a:xfrm rot="10800000">
            <a:off x="10834639" y="209973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28" name="Abrir corchete 27">
            <a:extLst>
              <a:ext uri="{FF2B5EF4-FFF2-40B4-BE49-F238E27FC236}">
                <a16:creationId xmlns:a16="http://schemas.microsoft.com/office/drawing/2014/main" id="{6190511B-11C7-4C16-A57C-3A39C8A81874}"/>
              </a:ext>
            </a:extLst>
          </p:cNvPr>
          <p:cNvSpPr/>
          <p:nvPr/>
        </p:nvSpPr>
        <p:spPr>
          <a:xfrm>
            <a:off x="8791183" y="209973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9829D890-3935-4B0E-ACBB-05481AE5639D}"/>
              </a:ext>
            </a:extLst>
          </p:cNvPr>
          <p:cNvSpPr txBox="1"/>
          <p:nvPr/>
        </p:nvSpPr>
        <p:spPr>
          <a:xfrm>
            <a:off x="9035496" y="1961233"/>
            <a:ext cx="1337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noProof="0" dirty="0"/>
              <a:t>Salidas</a:t>
            </a:r>
          </a:p>
        </p:txBody>
      </p:sp>
      <p:sp>
        <p:nvSpPr>
          <p:cNvPr id="30" name="TextBox 4">
            <a:extLst>
              <a:ext uri="{FF2B5EF4-FFF2-40B4-BE49-F238E27FC236}">
                <a16:creationId xmlns:a16="http://schemas.microsoft.com/office/drawing/2014/main" id="{B1CB375D-7783-41A5-B9AD-31F19988AD1C}"/>
              </a:ext>
            </a:extLst>
          </p:cNvPr>
          <p:cNvSpPr txBox="1"/>
          <p:nvPr/>
        </p:nvSpPr>
        <p:spPr>
          <a:xfrm>
            <a:off x="8800529" y="2517037"/>
            <a:ext cx="210559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panose="020B0503020202020204" pitchFamily="34" charset="0"/>
              </a:rPr>
              <a:t>Lecciones aprendidas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panose="020B0503020202020204" pitchFamily="34" charset="0"/>
              </a:rPr>
              <a:t>Carta de cierre del proyecto</a:t>
            </a: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venir Next" panose="020B0503020202020204" pitchFamily="34" charset="0"/>
            </a:endParaRPr>
          </a:p>
        </p:txBody>
      </p:sp>
      <p:pic>
        <p:nvPicPr>
          <p:cNvPr id="31" name="Picture 2" descr="Zoho | Cloud Software Suite for Businesses">
            <a:extLst>
              <a:ext uri="{FF2B5EF4-FFF2-40B4-BE49-F238E27FC236}">
                <a16:creationId xmlns:a16="http://schemas.microsoft.com/office/drawing/2014/main" id="{7A9499A5-F8F5-4EDD-8B42-1786B52D7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073" y="2994881"/>
            <a:ext cx="868237" cy="86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Google Shape;283;p16">
            <a:extLst>
              <a:ext uri="{FF2B5EF4-FFF2-40B4-BE49-F238E27FC236}">
                <a16:creationId xmlns:a16="http://schemas.microsoft.com/office/drawing/2014/main" id="{4A471713-6415-4E72-8B23-83D1E090BF66}"/>
              </a:ext>
            </a:extLst>
          </p:cNvPr>
          <p:cNvSpPr/>
          <p:nvPr/>
        </p:nvSpPr>
        <p:spPr>
          <a:xfrm>
            <a:off x="603130" y="1584946"/>
            <a:ext cx="9393760" cy="157333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r>
              <a:rPr lang="es-MX" sz="1000" b="1" kern="0" noProof="0" dirty="0">
                <a:solidFill>
                  <a:srgbClr val="FFFFFF"/>
                </a:solidFill>
                <a:latin typeface="Century Gothic"/>
                <a:sym typeface="Century Gothic"/>
              </a:rPr>
              <a:t>4. MONITOREO Y CONTROL</a:t>
            </a:r>
            <a:endParaRPr lang="es-MX" sz="1000" b="1" kern="0" noProof="0" dirty="0">
              <a:solidFill>
                <a:srgbClr val="FFFFFF"/>
              </a:solidFill>
              <a:latin typeface="Century Gothic"/>
              <a:sym typeface="Arial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BFFE971-4F75-6867-B8CB-9C43B47CF69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3889" b="9267"/>
          <a:stretch/>
        </p:blipFill>
        <p:spPr>
          <a:xfrm>
            <a:off x="2507903" y="1901635"/>
            <a:ext cx="6923610" cy="378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154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CC165-05B7-9631-C079-759E61CB9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C8F248C1-0551-FC03-ECA0-C050A5A55CCF}"/>
              </a:ext>
            </a:extLst>
          </p:cNvPr>
          <p:cNvSpPr/>
          <p:nvPr/>
        </p:nvSpPr>
        <p:spPr>
          <a:xfrm>
            <a:off x="773337" y="332508"/>
            <a:ext cx="64594" cy="6768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88744C8-ADDC-E0C5-9352-58071A18C8C2}"/>
              </a:ext>
            </a:extLst>
          </p:cNvPr>
          <p:cNvSpPr txBox="1"/>
          <p:nvPr/>
        </p:nvSpPr>
        <p:spPr>
          <a:xfrm>
            <a:off x="1137063" y="440122"/>
            <a:ext cx="10281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MX" sz="2400" b="1" noProof="0" dirty="0">
                <a:latin typeface="Avenir Next Medium" panose="020B0503020202020204" pitchFamily="34" charset="0"/>
              </a:rPr>
              <a:t>Diagrama Monitoreo y Control</a:t>
            </a:r>
            <a:endParaRPr lang="es-MX" sz="2400" b="1" noProof="0" dirty="0">
              <a:effectLst/>
              <a:latin typeface="Avenir Next Medium" panose="020B0503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DEABBA6-D236-7782-0C4B-E1EE485ED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265320"/>
            <a:ext cx="6094476" cy="59268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B8E42D-557F-7FA8-F077-EE5D6ECC0FA5}"/>
              </a:ext>
            </a:extLst>
          </p:cNvPr>
          <p:cNvCxnSpPr>
            <a:cxnSpLocks/>
          </p:cNvCxnSpPr>
          <p:nvPr/>
        </p:nvCxnSpPr>
        <p:spPr>
          <a:xfrm>
            <a:off x="950026" y="6649569"/>
            <a:ext cx="5248894" cy="0"/>
          </a:xfrm>
          <a:prstGeom prst="line">
            <a:avLst/>
          </a:prstGeom>
          <a:ln>
            <a:solidFill>
              <a:srgbClr val="1354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4B00B22-967A-7F10-2CC4-C3A25C0F0485}"/>
              </a:ext>
            </a:extLst>
          </p:cNvPr>
          <p:cNvSpPr txBox="1"/>
          <p:nvPr/>
        </p:nvSpPr>
        <p:spPr>
          <a:xfrm>
            <a:off x="9362705" y="6430855"/>
            <a:ext cx="27936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MX" sz="1050" noProof="0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Capacitación | Proceso &amp; ZOHO</a:t>
            </a:r>
          </a:p>
        </p:txBody>
      </p:sp>
      <p:sp>
        <p:nvSpPr>
          <p:cNvPr id="17" name="TextBox 22">
            <a:extLst>
              <a:ext uri="{FF2B5EF4-FFF2-40B4-BE49-F238E27FC236}">
                <a16:creationId xmlns:a16="http://schemas.microsoft.com/office/drawing/2014/main" id="{5BEAA2C7-2C35-426B-90FF-C9E340722559}"/>
              </a:ext>
            </a:extLst>
          </p:cNvPr>
          <p:cNvSpPr txBox="1"/>
          <p:nvPr/>
        </p:nvSpPr>
        <p:spPr>
          <a:xfrm>
            <a:off x="35625" y="6511069"/>
            <a:ext cx="8023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2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" panose="020B0503020202020204" pitchFamily="34" charset="0"/>
              </a:rPr>
              <a:t>Mayo 25</a:t>
            </a:r>
            <a:endParaRPr lang="es-MX" sz="1200" noProof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Google Shape;88;p1">
            <a:extLst>
              <a:ext uri="{FF2B5EF4-FFF2-40B4-BE49-F238E27FC236}">
                <a16:creationId xmlns:a16="http://schemas.microsoft.com/office/drawing/2014/main" id="{4C662D21-9ADF-4719-B154-60986193F7BC}"/>
              </a:ext>
            </a:extLst>
          </p:cNvPr>
          <p:cNvSpPr/>
          <p:nvPr/>
        </p:nvSpPr>
        <p:spPr>
          <a:xfrm>
            <a:off x="3668350" y="1119004"/>
            <a:ext cx="4772654" cy="302823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3. EJECUCIÓN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92;p1">
            <a:extLst>
              <a:ext uri="{FF2B5EF4-FFF2-40B4-BE49-F238E27FC236}">
                <a16:creationId xmlns:a16="http://schemas.microsoft.com/office/drawing/2014/main" id="{8B7DF995-ADC8-4D0D-A612-F68AF8585665}"/>
              </a:ext>
            </a:extLst>
          </p:cNvPr>
          <p:cNvSpPr/>
          <p:nvPr/>
        </p:nvSpPr>
        <p:spPr>
          <a:xfrm>
            <a:off x="603130" y="1111028"/>
            <a:ext cx="1785974" cy="311253"/>
          </a:xfrm>
          <a:prstGeom prst="homePlate">
            <a:avLst>
              <a:gd name="adj" fmla="val 49639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r>
              <a:rPr lang="es-MX" sz="1000" b="1" kern="0" noProof="0" dirty="0">
                <a:solidFill>
                  <a:srgbClr val="FFFFFF"/>
                </a:solidFill>
                <a:latin typeface="Century Gothic"/>
                <a:sym typeface="Century Gothic"/>
              </a:rPr>
              <a:t>1. INICIO</a:t>
            </a:r>
            <a:endParaRPr lang="es-MX" sz="1000" b="1" kern="0" noProof="0" dirty="0">
              <a:solidFill>
                <a:srgbClr val="FFFFFF"/>
              </a:solidFill>
              <a:latin typeface="Century Gothic"/>
              <a:sym typeface="Arial"/>
            </a:endParaRPr>
          </a:p>
        </p:txBody>
      </p:sp>
      <p:sp>
        <p:nvSpPr>
          <p:cNvPr id="15" name="Google Shape;93;p1">
            <a:extLst>
              <a:ext uri="{FF2B5EF4-FFF2-40B4-BE49-F238E27FC236}">
                <a16:creationId xmlns:a16="http://schemas.microsoft.com/office/drawing/2014/main" id="{D426DC8E-4187-472D-8708-66EF506A54E6}"/>
              </a:ext>
            </a:extLst>
          </p:cNvPr>
          <p:cNvSpPr/>
          <p:nvPr/>
        </p:nvSpPr>
        <p:spPr>
          <a:xfrm>
            <a:off x="2130263" y="1109807"/>
            <a:ext cx="1785974" cy="311253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2. PLANEACIÓN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94;p1">
            <a:extLst>
              <a:ext uri="{FF2B5EF4-FFF2-40B4-BE49-F238E27FC236}">
                <a16:creationId xmlns:a16="http://schemas.microsoft.com/office/drawing/2014/main" id="{FE397242-63B7-4B76-8CE5-F5EF9448D0FA}"/>
              </a:ext>
            </a:extLst>
          </p:cNvPr>
          <p:cNvSpPr/>
          <p:nvPr/>
        </p:nvSpPr>
        <p:spPr>
          <a:xfrm>
            <a:off x="3880221" y="1429596"/>
            <a:ext cx="1422204" cy="126000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DESARROLLO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09;p1">
            <a:extLst>
              <a:ext uri="{FF2B5EF4-FFF2-40B4-BE49-F238E27FC236}">
                <a16:creationId xmlns:a16="http://schemas.microsoft.com/office/drawing/2014/main" id="{9908F27F-F619-425A-BCDF-B58BC285D914}"/>
              </a:ext>
            </a:extLst>
          </p:cNvPr>
          <p:cNvSpPr/>
          <p:nvPr/>
        </p:nvSpPr>
        <p:spPr>
          <a:xfrm>
            <a:off x="5249183" y="1429595"/>
            <a:ext cx="1523654" cy="126000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s-MX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PRUEBAS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112;p1">
            <a:extLst>
              <a:ext uri="{FF2B5EF4-FFF2-40B4-BE49-F238E27FC236}">
                <a16:creationId xmlns:a16="http://schemas.microsoft.com/office/drawing/2014/main" id="{5DC3C029-9AF3-430D-A9B4-2DA49ABDA84F}"/>
              </a:ext>
            </a:extLst>
          </p:cNvPr>
          <p:cNvSpPr/>
          <p:nvPr/>
        </p:nvSpPr>
        <p:spPr>
          <a:xfrm>
            <a:off x="6705154" y="1429595"/>
            <a:ext cx="1544265" cy="126000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s-MX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PREPARACIÓN FINAL</a:t>
            </a:r>
            <a:endParaRPr kumimoji="0" lang="es-MX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115;p1">
            <a:extLst>
              <a:ext uri="{FF2B5EF4-FFF2-40B4-BE49-F238E27FC236}">
                <a16:creationId xmlns:a16="http://schemas.microsoft.com/office/drawing/2014/main" id="{08DBF8FE-6826-4B93-BAFE-AF84BEC395F6}"/>
              </a:ext>
            </a:extLst>
          </p:cNvPr>
          <p:cNvSpPr/>
          <p:nvPr/>
        </p:nvSpPr>
        <p:spPr>
          <a:xfrm>
            <a:off x="8210916" y="1119332"/>
            <a:ext cx="1785974" cy="311253"/>
          </a:xfrm>
          <a:prstGeom prst="chevron">
            <a:avLst>
              <a:gd name="adj" fmla="val 50855"/>
            </a:avLst>
          </a:prstGeom>
          <a:solidFill>
            <a:schemeClr val="bg1">
              <a:lumMod val="85000"/>
            </a:schemeClr>
          </a:solidFill>
          <a:ln w="12700" cap="flat" cmpd="sng">
            <a:solidFill>
              <a:srgbClr val="F4F4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r>
              <a:rPr lang="es-MX" sz="1000" b="1" kern="0" noProof="0" dirty="0">
                <a:solidFill>
                  <a:srgbClr val="FFFFFF"/>
                </a:solidFill>
                <a:latin typeface="Century Gothic"/>
                <a:sym typeface="Century Gothic"/>
              </a:rPr>
              <a:t>5. CIERRE</a:t>
            </a:r>
            <a:endParaRPr lang="es-MX" sz="1000" b="1" kern="0" noProof="0" dirty="0">
              <a:solidFill>
                <a:srgbClr val="FFFFFF"/>
              </a:solidFill>
              <a:latin typeface="Century Gothic"/>
              <a:sym typeface="Arial"/>
            </a:endParaRPr>
          </a:p>
        </p:txBody>
      </p:sp>
      <p:sp>
        <p:nvSpPr>
          <p:cNvPr id="22" name="Abrir corchete 21">
            <a:extLst>
              <a:ext uri="{FF2B5EF4-FFF2-40B4-BE49-F238E27FC236}">
                <a16:creationId xmlns:a16="http://schemas.microsoft.com/office/drawing/2014/main" id="{B65209BD-CCDD-4068-BD99-46B339EE3A2D}"/>
              </a:ext>
            </a:extLst>
          </p:cNvPr>
          <p:cNvSpPr/>
          <p:nvPr/>
        </p:nvSpPr>
        <p:spPr>
          <a:xfrm rot="10800000">
            <a:off x="3260539" y="209973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23" name="Abrir corchete 22">
            <a:extLst>
              <a:ext uri="{FF2B5EF4-FFF2-40B4-BE49-F238E27FC236}">
                <a16:creationId xmlns:a16="http://schemas.microsoft.com/office/drawing/2014/main" id="{A512E623-E5A2-4FA8-97E5-7E1C4486D0B7}"/>
              </a:ext>
            </a:extLst>
          </p:cNvPr>
          <p:cNvSpPr/>
          <p:nvPr/>
        </p:nvSpPr>
        <p:spPr>
          <a:xfrm>
            <a:off x="855133" y="209973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495AD1EC-7976-419D-A2D6-990D60DB40ED}"/>
              </a:ext>
            </a:extLst>
          </p:cNvPr>
          <p:cNvSpPr txBox="1"/>
          <p:nvPr/>
        </p:nvSpPr>
        <p:spPr>
          <a:xfrm>
            <a:off x="1461396" y="1961233"/>
            <a:ext cx="1337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noProof="0" dirty="0"/>
              <a:t>Entradas</a:t>
            </a:r>
          </a:p>
        </p:txBody>
      </p:sp>
      <p:sp>
        <p:nvSpPr>
          <p:cNvPr id="25" name="TextBox 4">
            <a:extLst>
              <a:ext uri="{FF2B5EF4-FFF2-40B4-BE49-F238E27FC236}">
                <a16:creationId xmlns:a16="http://schemas.microsoft.com/office/drawing/2014/main" id="{CC9F0DE7-1F87-4A62-B9E9-1CC9E335815E}"/>
              </a:ext>
            </a:extLst>
          </p:cNvPr>
          <p:cNvSpPr txBox="1"/>
          <p:nvPr/>
        </p:nvSpPr>
        <p:spPr>
          <a:xfrm>
            <a:off x="978779" y="2517037"/>
            <a:ext cx="2433288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/>
              <a:t>Plan de gestión del proyecto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panose="020B0503020202020204" pitchFamily="34" charset="0"/>
              </a:rPr>
              <a:t>Estatus semanal del proyecto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i="1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panose="020B0503020202020204" pitchFamily="34" charset="0"/>
              </a:rPr>
              <a:t>Lecciones aprendidas</a:t>
            </a:r>
            <a:endParaRPr lang="es-MX" sz="1100" i="1" noProof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venir Next" panose="020B0503020202020204" pitchFamily="34" charset="0"/>
            </a:endParaRPr>
          </a:p>
        </p:txBody>
      </p:sp>
      <p:sp>
        <p:nvSpPr>
          <p:cNvPr id="26" name="Abrir corchete 25">
            <a:extLst>
              <a:ext uri="{FF2B5EF4-FFF2-40B4-BE49-F238E27FC236}">
                <a16:creationId xmlns:a16="http://schemas.microsoft.com/office/drawing/2014/main" id="{A33798C2-0F53-4488-BAE9-703C4A38DB19}"/>
              </a:ext>
            </a:extLst>
          </p:cNvPr>
          <p:cNvSpPr/>
          <p:nvPr/>
        </p:nvSpPr>
        <p:spPr>
          <a:xfrm rot="10800000">
            <a:off x="10634614" y="209973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28" name="Abrir corchete 27">
            <a:extLst>
              <a:ext uri="{FF2B5EF4-FFF2-40B4-BE49-F238E27FC236}">
                <a16:creationId xmlns:a16="http://schemas.microsoft.com/office/drawing/2014/main" id="{6190511B-11C7-4C16-A57C-3A39C8A81874}"/>
              </a:ext>
            </a:extLst>
          </p:cNvPr>
          <p:cNvSpPr/>
          <p:nvPr/>
        </p:nvSpPr>
        <p:spPr>
          <a:xfrm>
            <a:off x="8229208" y="2099733"/>
            <a:ext cx="247293" cy="2904066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9829D890-3935-4B0E-ACBB-05481AE5639D}"/>
              </a:ext>
            </a:extLst>
          </p:cNvPr>
          <p:cNvSpPr txBox="1"/>
          <p:nvPr/>
        </p:nvSpPr>
        <p:spPr>
          <a:xfrm>
            <a:off x="8835471" y="1961233"/>
            <a:ext cx="1337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noProof="0" dirty="0"/>
              <a:t>Salidas</a:t>
            </a:r>
          </a:p>
        </p:txBody>
      </p:sp>
      <p:sp>
        <p:nvSpPr>
          <p:cNvPr id="30" name="TextBox 4">
            <a:extLst>
              <a:ext uri="{FF2B5EF4-FFF2-40B4-BE49-F238E27FC236}">
                <a16:creationId xmlns:a16="http://schemas.microsoft.com/office/drawing/2014/main" id="{B1CB375D-7783-41A5-B9AD-31F19988AD1C}"/>
              </a:ext>
            </a:extLst>
          </p:cNvPr>
          <p:cNvSpPr txBox="1"/>
          <p:nvPr/>
        </p:nvSpPr>
        <p:spPr>
          <a:xfrm>
            <a:off x="8352854" y="2517037"/>
            <a:ext cx="2433288" cy="2292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panose="020B0503020202020204" pitchFamily="34" charset="0"/>
              </a:rPr>
              <a:t>Reporte de avance del portafolio y Proyectos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panose="020B0503020202020204" pitchFamily="34" charset="0"/>
              </a:rPr>
              <a:t>Plan de gestión actualizado (tiempo, alcance, costo)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panose="020B0503020202020204" pitchFamily="34" charset="0"/>
              </a:rPr>
              <a:t>Documentación del Proyecto actualizada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panose="020B0503020202020204" pitchFamily="34" charset="0"/>
              </a:rPr>
              <a:t>Solicitudes de cambio/bitácora de cambios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10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panose="020B0503020202020204" pitchFamily="34" charset="0"/>
              </a:rPr>
              <a:t>Gestión de riesgos y problemas</a:t>
            </a:r>
            <a:endParaRPr lang="es-MX" sz="1100" noProof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venir Next" panose="020B0503020202020204" pitchFamily="34" charset="0"/>
            </a:endParaRPr>
          </a:p>
        </p:txBody>
      </p:sp>
      <p:pic>
        <p:nvPicPr>
          <p:cNvPr id="31" name="Picture 2" descr="Zoho | Cloud Software Suite for Businesses">
            <a:extLst>
              <a:ext uri="{FF2B5EF4-FFF2-40B4-BE49-F238E27FC236}">
                <a16:creationId xmlns:a16="http://schemas.microsoft.com/office/drawing/2014/main" id="{7A9499A5-F8F5-4EDD-8B42-1786B52D7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073" y="2994881"/>
            <a:ext cx="868237" cy="86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Google Shape;283;p16">
            <a:extLst>
              <a:ext uri="{FF2B5EF4-FFF2-40B4-BE49-F238E27FC236}">
                <a16:creationId xmlns:a16="http://schemas.microsoft.com/office/drawing/2014/main" id="{97376391-6932-4E98-B2F5-8174ABAF5A45}"/>
              </a:ext>
            </a:extLst>
          </p:cNvPr>
          <p:cNvSpPr/>
          <p:nvPr/>
        </p:nvSpPr>
        <p:spPr>
          <a:xfrm>
            <a:off x="603130" y="1584946"/>
            <a:ext cx="9393760" cy="157333"/>
          </a:xfrm>
          <a:prstGeom prst="chevron">
            <a:avLst>
              <a:gd name="adj" fmla="val 50855"/>
            </a:avLst>
          </a:prstGeom>
          <a:solidFill>
            <a:schemeClr val="accent6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r>
              <a:rPr lang="es-MX" sz="1000" b="1" kern="0" noProof="0" dirty="0">
                <a:solidFill>
                  <a:srgbClr val="FFFFFF"/>
                </a:solidFill>
                <a:latin typeface="Century Gothic"/>
                <a:sym typeface="Century Gothic"/>
              </a:rPr>
              <a:t>4. MONITOREO Y CONTROL</a:t>
            </a:r>
            <a:endParaRPr lang="es-MX" sz="1000" b="1" kern="0" noProof="0" dirty="0">
              <a:solidFill>
                <a:srgbClr val="FFFFFF"/>
              </a:solidFill>
              <a:latin typeface="Century Gothic"/>
              <a:sym typeface="Arial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ACF52D3-E452-CB58-5FDE-CC05B624CCA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588" b="4627"/>
          <a:stretch/>
        </p:blipFill>
        <p:spPr>
          <a:xfrm>
            <a:off x="3464468" y="1805309"/>
            <a:ext cx="4518703" cy="474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544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3368</TotalTime>
  <Words>1474</Words>
  <Application>Microsoft Office PowerPoint</Application>
  <PresentationFormat>Panorámica</PresentationFormat>
  <Paragraphs>411</Paragraphs>
  <Slides>16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4" baseType="lpstr">
      <vt:lpstr>Aptos</vt:lpstr>
      <vt:lpstr>Aptos Display</vt:lpstr>
      <vt:lpstr>Arial</vt:lpstr>
      <vt:lpstr>Avenir Next</vt:lpstr>
      <vt:lpstr>Avenir Next Medium</vt:lpstr>
      <vt:lpstr>Calibri</vt:lpstr>
      <vt:lpstr>Century Gothic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Ayrton Garcia</dc:creator>
  <cp:lastModifiedBy>GABRIELA</cp:lastModifiedBy>
  <cp:revision>80</cp:revision>
  <cp:lastPrinted>2025-07-18T19:13:23Z</cp:lastPrinted>
  <dcterms:created xsi:type="dcterms:W3CDTF">2025-04-30T02:49:58Z</dcterms:created>
  <dcterms:modified xsi:type="dcterms:W3CDTF">2025-08-01T16:27:39Z</dcterms:modified>
</cp:coreProperties>
</file>